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280" y="52"/>
      </p:cViewPr>
      <p:guideLst>
        <p:guide orient="horz" pos="216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287C7130-C6DE-4CD5-B838-7E7C4EC7BF95}" type="datetimeFigureOut">
              <a:rPr lang="es-ES" smtClean="0"/>
              <a:t>20/01/2015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6766174-2A57-492A-9E0F-D615CA398B58}" type="slidenum">
              <a:rPr lang="es-ES" smtClean="0"/>
              <a:t>‹Nº›</a:t>
            </a:fld>
            <a:endParaRPr lang="es-ES"/>
          </a:p>
        </p:txBody>
      </p:sp>
    </p:spTree>
    <p:extLst>
      <p:ext uri="{BB962C8B-B14F-4D97-AF65-F5344CB8AC3E}">
        <p14:creationId xmlns:p14="http://schemas.microsoft.com/office/powerpoint/2010/main" val="357208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87C7130-C6DE-4CD5-B838-7E7C4EC7BF95}" type="datetimeFigureOut">
              <a:rPr lang="es-ES" smtClean="0"/>
              <a:t>20/01/2015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6766174-2A57-492A-9E0F-D615CA398B58}" type="slidenum">
              <a:rPr lang="es-ES" smtClean="0"/>
              <a:t>‹Nº›</a:t>
            </a:fld>
            <a:endParaRPr lang="es-ES"/>
          </a:p>
        </p:txBody>
      </p:sp>
    </p:spTree>
    <p:extLst>
      <p:ext uri="{BB962C8B-B14F-4D97-AF65-F5344CB8AC3E}">
        <p14:creationId xmlns:p14="http://schemas.microsoft.com/office/powerpoint/2010/main" val="656884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87C7130-C6DE-4CD5-B838-7E7C4EC7BF95}" type="datetimeFigureOut">
              <a:rPr lang="es-ES" smtClean="0"/>
              <a:t>20/01/2015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6766174-2A57-492A-9E0F-D615CA398B58}" type="slidenum">
              <a:rPr lang="es-ES" smtClean="0"/>
              <a:t>‹Nº›</a:t>
            </a:fld>
            <a:endParaRPr lang="es-ES"/>
          </a:p>
        </p:txBody>
      </p:sp>
    </p:spTree>
    <p:extLst>
      <p:ext uri="{BB962C8B-B14F-4D97-AF65-F5344CB8AC3E}">
        <p14:creationId xmlns:p14="http://schemas.microsoft.com/office/powerpoint/2010/main" val="2040403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87C7130-C6DE-4CD5-B838-7E7C4EC7BF95}" type="datetimeFigureOut">
              <a:rPr lang="es-ES" smtClean="0"/>
              <a:t>20/01/2015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6766174-2A57-492A-9E0F-D615CA398B58}" type="slidenum">
              <a:rPr lang="es-ES" smtClean="0"/>
              <a:t>‹Nº›</a:t>
            </a:fld>
            <a:endParaRPr lang="es-ES"/>
          </a:p>
        </p:txBody>
      </p:sp>
    </p:spTree>
    <p:extLst>
      <p:ext uri="{BB962C8B-B14F-4D97-AF65-F5344CB8AC3E}">
        <p14:creationId xmlns:p14="http://schemas.microsoft.com/office/powerpoint/2010/main" val="173540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287C7130-C6DE-4CD5-B838-7E7C4EC7BF95}" type="datetimeFigureOut">
              <a:rPr lang="es-ES" smtClean="0"/>
              <a:t>20/01/2015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D6766174-2A57-492A-9E0F-D615CA398B58}" type="slidenum">
              <a:rPr lang="es-ES" smtClean="0"/>
              <a:t>‹Nº›</a:t>
            </a:fld>
            <a:endParaRPr lang="es-ES"/>
          </a:p>
        </p:txBody>
      </p:sp>
    </p:spTree>
    <p:extLst>
      <p:ext uri="{BB962C8B-B14F-4D97-AF65-F5344CB8AC3E}">
        <p14:creationId xmlns:p14="http://schemas.microsoft.com/office/powerpoint/2010/main" val="741260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287C7130-C6DE-4CD5-B838-7E7C4EC7BF95}" type="datetimeFigureOut">
              <a:rPr lang="es-ES" smtClean="0"/>
              <a:t>20/01/2015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6766174-2A57-492A-9E0F-D615CA398B58}" type="slidenum">
              <a:rPr lang="es-ES" smtClean="0"/>
              <a:t>‹Nº›</a:t>
            </a:fld>
            <a:endParaRPr lang="es-ES"/>
          </a:p>
        </p:txBody>
      </p:sp>
    </p:spTree>
    <p:extLst>
      <p:ext uri="{BB962C8B-B14F-4D97-AF65-F5344CB8AC3E}">
        <p14:creationId xmlns:p14="http://schemas.microsoft.com/office/powerpoint/2010/main" val="87515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287C7130-C6DE-4CD5-B838-7E7C4EC7BF95}" type="datetimeFigureOut">
              <a:rPr lang="es-ES" smtClean="0"/>
              <a:t>20/01/2015</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D6766174-2A57-492A-9E0F-D615CA398B58}" type="slidenum">
              <a:rPr lang="es-ES" smtClean="0"/>
              <a:t>‹Nº›</a:t>
            </a:fld>
            <a:endParaRPr lang="es-ES"/>
          </a:p>
        </p:txBody>
      </p:sp>
    </p:spTree>
    <p:extLst>
      <p:ext uri="{BB962C8B-B14F-4D97-AF65-F5344CB8AC3E}">
        <p14:creationId xmlns:p14="http://schemas.microsoft.com/office/powerpoint/2010/main" val="2075107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287C7130-C6DE-4CD5-B838-7E7C4EC7BF95}" type="datetimeFigureOut">
              <a:rPr lang="es-ES" smtClean="0"/>
              <a:t>20/01/2015</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D6766174-2A57-492A-9E0F-D615CA398B58}" type="slidenum">
              <a:rPr lang="es-ES" smtClean="0"/>
              <a:t>‹Nº›</a:t>
            </a:fld>
            <a:endParaRPr lang="es-ES"/>
          </a:p>
        </p:txBody>
      </p:sp>
    </p:spTree>
    <p:extLst>
      <p:ext uri="{BB962C8B-B14F-4D97-AF65-F5344CB8AC3E}">
        <p14:creationId xmlns:p14="http://schemas.microsoft.com/office/powerpoint/2010/main" val="2776065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87C7130-C6DE-4CD5-B838-7E7C4EC7BF95}" type="datetimeFigureOut">
              <a:rPr lang="es-ES" smtClean="0"/>
              <a:t>20/01/2015</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D6766174-2A57-492A-9E0F-D615CA398B58}" type="slidenum">
              <a:rPr lang="es-ES" smtClean="0"/>
              <a:t>‹Nº›</a:t>
            </a:fld>
            <a:endParaRPr lang="es-ES"/>
          </a:p>
        </p:txBody>
      </p:sp>
    </p:spTree>
    <p:extLst>
      <p:ext uri="{BB962C8B-B14F-4D97-AF65-F5344CB8AC3E}">
        <p14:creationId xmlns:p14="http://schemas.microsoft.com/office/powerpoint/2010/main" val="211063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87C7130-C6DE-4CD5-B838-7E7C4EC7BF95}" type="datetimeFigureOut">
              <a:rPr lang="es-ES" smtClean="0"/>
              <a:t>20/01/2015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6766174-2A57-492A-9E0F-D615CA398B58}" type="slidenum">
              <a:rPr lang="es-ES" smtClean="0"/>
              <a:t>‹Nº›</a:t>
            </a:fld>
            <a:endParaRPr lang="es-ES"/>
          </a:p>
        </p:txBody>
      </p:sp>
    </p:spTree>
    <p:extLst>
      <p:ext uri="{BB962C8B-B14F-4D97-AF65-F5344CB8AC3E}">
        <p14:creationId xmlns:p14="http://schemas.microsoft.com/office/powerpoint/2010/main" val="546024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87C7130-C6DE-4CD5-B838-7E7C4EC7BF95}" type="datetimeFigureOut">
              <a:rPr lang="es-ES" smtClean="0"/>
              <a:t>20/01/2015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D6766174-2A57-492A-9E0F-D615CA398B58}" type="slidenum">
              <a:rPr lang="es-ES" smtClean="0"/>
              <a:t>‹Nº›</a:t>
            </a:fld>
            <a:endParaRPr lang="es-ES"/>
          </a:p>
        </p:txBody>
      </p:sp>
    </p:spTree>
    <p:extLst>
      <p:ext uri="{BB962C8B-B14F-4D97-AF65-F5344CB8AC3E}">
        <p14:creationId xmlns:p14="http://schemas.microsoft.com/office/powerpoint/2010/main" val="365437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C7130-C6DE-4CD5-B838-7E7C4EC7BF95}" type="datetimeFigureOut">
              <a:rPr lang="es-ES" smtClean="0"/>
              <a:t>20/01/2015</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766174-2A57-492A-9E0F-D615CA398B58}" type="slidenum">
              <a:rPr lang="es-ES" smtClean="0"/>
              <a:t>‹Nº›</a:t>
            </a:fld>
            <a:endParaRPr lang="es-ES"/>
          </a:p>
        </p:txBody>
      </p:sp>
    </p:spTree>
    <p:extLst>
      <p:ext uri="{BB962C8B-B14F-4D97-AF65-F5344CB8AC3E}">
        <p14:creationId xmlns:p14="http://schemas.microsoft.com/office/powerpoint/2010/main" val="918600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7.xml"/><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gif"/><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30.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ALIBROS SCRIB\APROGRAMA PSIONICO 2014\REUNION 2014 ARMENIA\Tipos de Respiración I Wonalitxia©blogsp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2" y="-5201"/>
            <a:ext cx="9134528" cy="6905150"/>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51023" y="1340768"/>
            <a:ext cx="8974573" cy="341632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TEST ENERGETICO</a:t>
            </a:r>
          </a:p>
          <a:p>
            <a:pPr algn="ctr"/>
            <a:r>
              <a:rPr lang="es-E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UNA PROPUESTA</a:t>
            </a:r>
          </a:p>
          <a:p>
            <a:pPr algn="ctr"/>
            <a:r>
              <a:rPr lang="es-E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EN EL CAMINO DE LO SIEMPRE</a:t>
            </a:r>
          </a:p>
          <a:p>
            <a:pPr algn="ctr"/>
            <a:r>
              <a:rPr lang="es-E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POSIBLE.</a:t>
            </a:r>
            <a:endParaRPr lang="es-E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5" name="Picture 3" descr="D:\FOTOS DE LOS CHAKRAS\movpendulum.gif"/>
          <p:cNvPicPr>
            <a:picLocks noChangeAspect="1" noChangeArrowheads="1" noCrop="1"/>
          </p:cNvPicPr>
          <p:nvPr/>
        </p:nvPicPr>
        <p:blipFill>
          <a:blip r:embed="rId3" cstate="print"/>
          <a:srcRect/>
          <a:stretch>
            <a:fillRect/>
          </a:stretch>
        </p:blipFill>
        <p:spPr bwMode="auto">
          <a:xfrm>
            <a:off x="3347864" y="260648"/>
            <a:ext cx="2160241" cy="6408712"/>
          </a:xfrm>
          <a:prstGeom prst="rect">
            <a:avLst/>
          </a:prstGeom>
          <a:noFill/>
        </p:spPr>
      </p:pic>
    </p:spTree>
    <p:extLst>
      <p:ext uri="{BB962C8B-B14F-4D97-AF65-F5344CB8AC3E}">
        <p14:creationId xmlns:p14="http://schemas.microsoft.com/office/powerpoint/2010/main" val="268932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F:\OhmQuantum\GIF\Clifford-toru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20" y="0"/>
            <a:ext cx="9143580" cy="6947844"/>
          </a:xfrm>
          <a:prstGeom prst="rect">
            <a:avLst/>
          </a:prstGeom>
          <a:noFill/>
          <a:extLst>
            <a:ext uri="{909E8E84-426E-40DD-AFC4-6F175D3DCCD1}">
              <a14:hiddenFill xmlns:a14="http://schemas.microsoft.com/office/drawing/2010/main">
                <a:solidFill>
                  <a:srgbClr val="FFFFFF"/>
                </a:solidFill>
              </a14:hiddenFill>
            </a:ext>
          </a:extLst>
        </p:spPr>
      </p:pic>
      <p:sp>
        <p:nvSpPr>
          <p:cNvPr id="3" name="WordArt 5"/>
          <p:cNvSpPr>
            <a:spLocks noChangeArrowheads="1" noChangeShapeType="1" noTextEdit="1"/>
          </p:cNvSpPr>
          <p:nvPr/>
        </p:nvSpPr>
        <p:spPr bwMode="auto">
          <a:xfrm>
            <a:off x="539552" y="2249897"/>
            <a:ext cx="8136904" cy="2448049"/>
          </a:xfrm>
          <a:prstGeom prst="rect">
            <a:avLst/>
          </a:prstGeom>
        </p:spPr>
        <p:txBody>
          <a:bodyPr wrap="none" fromWordArt="1">
            <a:prstTxWarp prst="textWave4">
              <a:avLst>
                <a:gd name="adj1" fmla="val 6500"/>
                <a:gd name="adj2" fmla="val 0"/>
              </a:avLst>
            </a:prstTxWarp>
          </a:bodyPr>
          <a:lstStyle/>
          <a:p>
            <a:pPr algn="ctr"/>
            <a:r>
              <a:rPr lang="es-ES" sz="3600" b="1" kern="10" dirty="0" smtClean="0">
                <a:ln w="17780" cmpd="sng">
                  <a:solidFill>
                    <a:srgbClr val="FF0000"/>
                  </a:solidFill>
                  <a:prstDash val="solid"/>
                  <a:miter lim="800000"/>
                </a:ln>
                <a:effectLst>
                  <a:glow rad="63500">
                    <a:schemeClr val="accent2">
                      <a:satMod val="175000"/>
                      <a:alpha val="40000"/>
                    </a:schemeClr>
                  </a:glow>
                  <a:outerShdw blurRad="50800" algn="tl" rotWithShape="0">
                    <a:srgbClr val="000000"/>
                  </a:outerShdw>
                </a:effectLst>
                <a:latin typeface="Arial Black"/>
              </a:rPr>
              <a:t>DICERNIMIENTO</a:t>
            </a:r>
          </a:p>
          <a:p>
            <a:pPr algn="ctr"/>
            <a:r>
              <a:rPr lang="es-ES" sz="3600" b="1" kern="10" dirty="0" smtClean="0">
                <a:ln w="17780" cmpd="sng">
                  <a:solidFill>
                    <a:srgbClr val="FF0000"/>
                  </a:solidFill>
                  <a:prstDash val="solid"/>
                  <a:miter lim="800000"/>
                </a:ln>
                <a:effectLst>
                  <a:glow rad="63500">
                    <a:schemeClr val="accent2">
                      <a:satMod val="175000"/>
                      <a:alpha val="40000"/>
                    </a:schemeClr>
                  </a:glow>
                  <a:outerShdw blurRad="50800" algn="tl" rotWithShape="0">
                    <a:srgbClr val="000000"/>
                  </a:outerShdw>
                </a:effectLst>
                <a:latin typeface="Arial Black"/>
              </a:rPr>
              <a:t>  MENTAL</a:t>
            </a:r>
            <a:endParaRPr lang="es-ES" sz="3600" b="1" kern="10" dirty="0">
              <a:ln w="17780" cmpd="sng">
                <a:solidFill>
                  <a:srgbClr val="FF0000"/>
                </a:solidFill>
                <a:prstDash val="solid"/>
                <a:miter lim="800000"/>
              </a:ln>
              <a:effectLst>
                <a:glow rad="63500">
                  <a:schemeClr val="accent2">
                    <a:satMod val="175000"/>
                    <a:alpha val="40000"/>
                  </a:schemeClr>
                </a:glow>
                <a:outerShdw blurRad="50800" algn="tl" rotWithShape="0">
                  <a:srgbClr val="000000"/>
                </a:outerShdw>
              </a:effectLst>
              <a:latin typeface="Arial Black"/>
            </a:endParaRPr>
          </a:p>
        </p:txBody>
      </p:sp>
    </p:spTree>
    <p:extLst>
      <p:ext uri="{BB962C8B-B14F-4D97-AF65-F5344CB8AC3E}">
        <p14:creationId xmlns:p14="http://schemas.microsoft.com/office/powerpoint/2010/main" val="62403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F:\OhmQuantum\GIF\Toroi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6256"/>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9"/>
          <p:cNvSpPr txBox="1">
            <a:spLocks noChangeArrowheads="1"/>
          </p:cNvSpPr>
          <p:nvPr/>
        </p:nvSpPr>
        <p:spPr bwMode="auto">
          <a:xfrm>
            <a:off x="685800" y="1643049"/>
            <a:ext cx="7772400" cy="2835275"/>
          </a:xfrm>
          <a:prstGeom prst="rect">
            <a:avLst/>
          </a:prstGeom>
          <a:noFill/>
          <a:ln w="9525">
            <a:noFill/>
            <a:miter lim="800000"/>
            <a:headEnd/>
            <a:tailEnd/>
          </a:ln>
          <a:effectLst/>
        </p:spPr>
        <p:txBody>
          <a:bodyPr>
            <a:spAutoFit/>
          </a:bodyPr>
          <a:lstStyle/>
          <a:p>
            <a:pPr algn="ctr">
              <a:spcBef>
                <a:spcPct val="50000"/>
              </a:spcBef>
            </a:pPr>
            <a:r>
              <a:rPr lang="es-ES" sz="6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glow rad="228600">
                    <a:schemeClr val="accent1">
                      <a:satMod val="175000"/>
                      <a:alpha val="40000"/>
                    </a:schemeClr>
                  </a:glow>
                  <a:outerShdw blurRad="50800" algn="tl" rotWithShape="0">
                    <a:srgbClr val="000000"/>
                  </a:outerShdw>
                </a:effectLst>
                <a:latin typeface="Comic Sans MS" pitchFamily="66" charset="0"/>
              </a:rPr>
              <a:t>UTILIZACION DEL EXAMEN </a:t>
            </a:r>
            <a:r>
              <a:rPr lang="es-ES" sz="6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glow rad="228600">
                    <a:schemeClr val="accent1">
                      <a:satMod val="175000"/>
                      <a:alpha val="40000"/>
                    </a:schemeClr>
                  </a:glow>
                  <a:outerShdw blurRad="50800" algn="tl" rotWithShape="0">
                    <a:srgbClr val="000000"/>
                  </a:outerShdw>
                </a:effectLst>
                <a:latin typeface="Comic Sans MS" pitchFamily="66" charset="0"/>
              </a:rPr>
              <a:t>ENERGETICO</a:t>
            </a:r>
            <a:endParaRPr lang="es-ES" sz="6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glow rad="228600">
                  <a:schemeClr val="accent1">
                    <a:satMod val="175000"/>
                    <a:alpha val="40000"/>
                  </a:schemeClr>
                </a:glow>
                <a:outerShdw blurRad="50800" algn="tl" rotWithShape="0">
                  <a:srgbClr val="000000"/>
                </a:outerShdw>
              </a:effectLst>
              <a:latin typeface="Comic Sans MS" pitchFamily="66" charset="0"/>
            </a:endParaRPr>
          </a:p>
        </p:txBody>
      </p:sp>
    </p:spTree>
    <p:extLst>
      <p:ext uri="{BB962C8B-B14F-4D97-AF65-F5344CB8AC3E}">
        <p14:creationId xmlns:p14="http://schemas.microsoft.com/office/powerpoint/2010/main" val="337751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OhmQuantum\GIF\Torus_Spira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6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venmucho"/>
          <p:cNvPicPr>
            <a:picLocks noChangeAspect="1" noChangeArrowheads="1" noCrop="1"/>
          </p:cNvPicPr>
          <p:nvPr/>
        </p:nvPicPr>
        <p:blipFill>
          <a:blip r:embed="rId3" cstate="print"/>
          <a:srcRect/>
          <a:stretch>
            <a:fillRect/>
          </a:stretch>
        </p:blipFill>
        <p:spPr bwMode="auto">
          <a:xfrm>
            <a:off x="2843808" y="2208526"/>
            <a:ext cx="3517882" cy="2732642"/>
          </a:xfrm>
          <a:prstGeom prst="rect">
            <a:avLst/>
          </a:prstGeom>
          <a:noFill/>
          <a:effectLst>
            <a:reflection blurRad="6350" stA="50000" endA="300" endPos="90000" dir="5400000" sy="-100000" algn="bl" rotWithShape="0"/>
          </a:effectLst>
        </p:spPr>
      </p:pic>
    </p:spTree>
    <p:extLst>
      <p:ext uri="{BB962C8B-B14F-4D97-AF65-F5344CB8AC3E}">
        <p14:creationId xmlns:p14="http://schemas.microsoft.com/office/powerpoint/2010/main" val="39401008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F:\OhmQuantum\GIF\torus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179511" y="260648"/>
            <a:ext cx="8784977" cy="2677656"/>
          </a:xfrm>
          <a:prstGeom prst="rect">
            <a:avLst/>
          </a:prstGeom>
          <a:noFill/>
          <a:ln w="9525">
            <a:noFill/>
            <a:miter lim="800000"/>
            <a:headEnd/>
            <a:tailEnd/>
          </a:ln>
          <a:effectLst/>
        </p:spPr>
        <p:txBody>
          <a:bodyPr wrap="square" anchor="ctr">
            <a:spAutoFit/>
          </a:bodyPr>
          <a:lstStyle/>
          <a:p>
            <a:pPr algn="ctr"/>
            <a:r>
              <a:rPr lang="es-MX"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rPr>
              <a:t>MANERAS DE DESCUBRIR DESEQUILIBRIOS ENERGÉTICOS</a:t>
            </a:r>
            <a:endParaRPr lang="es-ES_tradnl"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endParaRPr>
          </a:p>
          <a:p>
            <a:pPr algn="ctr"/>
            <a:r>
              <a:rPr lang="es-MX"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rPr>
              <a:t>– Kinesiología (pruebas musculares)</a:t>
            </a:r>
            <a:endParaRPr lang="es-ES_tradnl"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endParaRPr>
          </a:p>
          <a:p>
            <a:pPr algn="ctr"/>
            <a:r>
              <a:rPr lang="es-MX"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rPr>
              <a:t>– Radiestesia (péndulo)</a:t>
            </a:r>
            <a:endParaRPr lang="es-ES_tradnl"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endParaRPr>
          </a:p>
          <a:p>
            <a:pPr algn="ctr"/>
            <a:r>
              <a:rPr lang="es-MX"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rPr>
              <a:t>– </a:t>
            </a:r>
            <a:r>
              <a:rPr lang="es-MX" sz="2400" dirty="0" err="1">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rPr>
              <a:t>Dermatrón</a:t>
            </a:r>
            <a:r>
              <a:rPr lang="es-MX"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rPr>
              <a:t> (instrumento de diagnóstico medico)</a:t>
            </a:r>
            <a:endParaRPr lang="es-ES_tradnl"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endParaRPr>
          </a:p>
          <a:p>
            <a:pPr algn="ctr"/>
            <a:r>
              <a:rPr lang="es-MX"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rPr>
              <a:t>– Fotografía </a:t>
            </a:r>
            <a:r>
              <a:rPr lang="es-MX" sz="2400" dirty="0" err="1">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rPr>
              <a:t>Kirlian</a:t>
            </a:r>
            <a:endParaRPr lang="es-ES_tradnl"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endParaRPr>
          </a:p>
          <a:p>
            <a:pPr algn="ctr"/>
            <a:r>
              <a:rPr lang="es-MX"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rPr>
              <a:t>Deseamos que el operador </a:t>
            </a:r>
            <a:r>
              <a:rPr lang="es-MX" sz="2400" dirty="0" smtClean="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rPr>
              <a:t> de manera agradable  </a:t>
            </a:r>
            <a:r>
              <a:rPr lang="es-MX"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rPr>
              <a:t>domine alguna forma mencionada anteriormente. </a:t>
            </a:r>
          </a:p>
        </p:txBody>
      </p:sp>
      <p:sp>
        <p:nvSpPr>
          <p:cNvPr id="4" name="Rectangle 6"/>
          <p:cNvSpPr>
            <a:spLocks noChangeArrowheads="1"/>
          </p:cNvSpPr>
          <p:nvPr/>
        </p:nvSpPr>
        <p:spPr bwMode="auto">
          <a:xfrm>
            <a:off x="179512" y="4077072"/>
            <a:ext cx="8784976" cy="1569660"/>
          </a:xfrm>
          <a:prstGeom prst="rect">
            <a:avLst/>
          </a:prstGeom>
          <a:noFill/>
          <a:ln w="9525">
            <a:noFill/>
            <a:miter lim="800000"/>
            <a:headEnd/>
            <a:tailEnd/>
          </a:ln>
          <a:effectLst/>
        </p:spPr>
        <p:txBody>
          <a:bodyPr wrap="square" anchor="ctr">
            <a:spAutoFit/>
          </a:bodyPr>
          <a:lstStyle/>
          <a:p>
            <a:pPr algn="ctr"/>
            <a:r>
              <a:rPr lang="es-MX" sz="2400" dirty="0">
                <a:ln w="18415" cmpd="sng">
                  <a:solidFill>
                    <a:srgbClr val="FFFFFF"/>
                  </a:solidFill>
                  <a:prstDash val="solid"/>
                </a:ln>
                <a:solidFill>
                  <a:srgbClr val="FFFFFF"/>
                </a:solidFill>
                <a:effectLst>
                  <a:glow rad="63500">
                    <a:schemeClr val="accent4">
                      <a:satMod val="175000"/>
                      <a:alpha val="40000"/>
                    </a:schemeClr>
                  </a:glow>
                  <a:outerShdw blurRad="63500" dir="3600000" algn="tl" rotWithShape="0">
                    <a:srgbClr val="000000">
                      <a:alpha val="70000"/>
                    </a:srgbClr>
                  </a:outerShdw>
                </a:effectLst>
                <a:latin typeface="Arial" pitchFamily="34" charset="0"/>
                <a:cs typeface="Arial" pitchFamily="34" charset="0"/>
              </a:rPr>
              <a:t>La kinesiología es muy simple. No hay truco ni magia mística. Es una técnica disponible para nosotros que puede aprenderse en 5 minutos. Una vez emprendida, es cuestión de confiar en lo aprendido y practicar.</a:t>
            </a:r>
          </a:p>
        </p:txBody>
      </p:sp>
    </p:spTree>
    <p:extLst>
      <p:ext uri="{BB962C8B-B14F-4D97-AF65-F5344CB8AC3E}">
        <p14:creationId xmlns:p14="http://schemas.microsoft.com/office/powerpoint/2010/main" val="285534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OhmQuantum\GIF\tumblr_l1wvkit0y41qzt4vjo1_r2_50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62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179512" y="152735"/>
            <a:ext cx="8964488" cy="477054"/>
          </a:xfrm>
          <a:prstGeom prst="rect">
            <a:avLst/>
          </a:prstGeom>
          <a:noFill/>
          <a:ln w="9525">
            <a:noFill/>
            <a:miter lim="800000"/>
            <a:headEnd/>
            <a:tailEnd/>
          </a:ln>
          <a:effectLst/>
        </p:spPr>
        <p:txBody>
          <a:bodyPr wrap="square" bIns="0" anchor="ctr">
            <a:spAutoFit/>
          </a:bodyPr>
          <a:lstStyle/>
          <a:p>
            <a:pPr algn="ctr"/>
            <a:r>
              <a:rPr lang="es-MX" sz="2800" dirty="0">
                <a:ln w="18415" cmpd="sng">
                  <a:solidFill>
                    <a:srgbClr val="FFFFFF"/>
                  </a:solidFill>
                  <a:prstDash val="solid"/>
                </a:ln>
                <a:solidFill>
                  <a:srgbClr val="FFFFFF"/>
                </a:solidFill>
                <a:effectLst>
                  <a:glow rad="101600">
                    <a:schemeClr val="bg2">
                      <a:lumMod val="10000"/>
                      <a:alpha val="60000"/>
                    </a:schemeClr>
                  </a:glow>
                  <a:outerShdw blurRad="63500" dir="3600000" algn="tl" rotWithShape="0">
                    <a:srgbClr val="000000">
                      <a:alpha val="70000"/>
                    </a:srgbClr>
                  </a:outerShdw>
                </a:effectLst>
                <a:latin typeface="Arial" pitchFamily="34" charset="0"/>
                <a:cs typeface="Arial" pitchFamily="34" charset="0"/>
              </a:rPr>
              <a:t>RADIESTESIA</a:t>
            </a:r>
            <a:endParaRPr lang="en-US" sz="2800" dirty="0">
              <a:ln w="18415" cmpd="sng">
                <a:solidFill>
                  <a:srgbClr val="FFFFFF"/>
                </a:solidFill>
                <a:prstDash val="solid"/>
              </a:ln>
              <a:solidFill>
                <a:srgbClr val="FFFFFF"/>
              </a:solidFill>
              <a:effectLst>
                <a:glow rad="101600">
                  <a:schemeClr val="bg2">
                    <a:lumMod val="10000"/>
                    <a:alpha val="60000"/>
                  </a:schemeClr>
                </a:glow>
                <a:outerShdw blurRad="63500" dir="3600000" algn="tl" rotWithShape="0">
                  <a:srgbClr val="000000">
                    <a:alpha val="70000"/>
                  </a:srgbClr>
                </a:outerShdw>
              </a:effectLst>
              <a:latin typeface="Arial" pitchFamily="34" charset="0"/>
              <a:cs typeface="Arial" pitchFamily="34" charset="0"/>
            </a:endParaRPr>
          </a:p>
        </p:txBody>
      </p:sp>
      <p:sp>
        <p:nvSpPr>
          <p:cNvPr id="5" name="Rectangle 5"/>
          <p:cNvSpPr>
            <a:spLocks noChangeArrowheads="1"/>
          </p:cNvSpPr>
          <p:nvPr/>
        </p:nvSpPr>
        <p:spPr bwMode="auto">
          <a:xfrm>
            <a:off x="179512" y="704475"/>
            <a:ext cx="8964488" cy="1815882"/>
          </a:xfrm>
          <a:prstGeom prst="rect">
            <a:avLst/>
          </a:prstGeom>
          <a:noFill/>
          <a:ln w="9525">
            <a:noFill/>
            <a:miter lim="800000"/>
            <a:headEnd/>
            <a:tailEnd/>
          </a:ln>
          <a:effectLst/>
        </p:spPr>
        <p:txBody>
          <a:bodyPr wrap="square" anchor="ctr">
            <a:spAutoFit/>
          </a:bodyPr>
          <a:lstStyle/>
          <a:p>
            <a:pPr algn="ctr"/>
            <a:r>
              <a:rPr lang="es-MX" sz="2800" dirty="0">
                <a:ln w="18415" cmpd="sng">
                  <a:solidFill>
                    <a:srgbClr val="FFFFFF"/>
                  </a:solidFill>
                  <a:prstDash val="solid"/>
                </a:ln>
                <a:solidFill>
                  <a:srgbClr val="FFFFFF"/>
                </a:solidFill>
                <a:effectLst>
                  <a:glow rad="101600">
                    <a:schemeClr val="bg2">
                      <a:lumMod val="10000"/>
                      <a:alpha val="60000"/>
                    </a:schemeClr>
                  </a:glow>
                  <a:outerShdw blurRad="63500" dir="3600000" algn="tl" rotWithShape="0">
                    <a:srgbClr val="000000">
                      <a:alpha val="70000"/>
                    </a:srgbClr>
                  </a:outerShdw>
                </a:effectLst>
                <a:latin typeface="Arial" pitchFamily="34" charset="0"/>
                <a:cs typeface="Arial" pitchFamily="34" charset="0"/>
              </a:rPr>
              <a:t>La radiestesia es una forma especial de manifestación psíquica utilizando un péndulo por medio del cuál se expresa una persona sensitiva que es llamada </a:t>
            </a:r>
            <a:r>
              <a:rPr lang="es-MX" sz="2800" dirty="0" smtClean="0">
                <a:ln w="18415" cmpd="sng">
                  <a:solidFill>
                    <a:srgbClr val="FFFFFF"/>
                  </a:solidFill>
                  <a:prstDash val="solid"/>
                </a:ln>
                <a:solidFill>
                  <a:srgbClr val="FFFFFF"/>
                </a:solidFill>
                <a:effectLst>
                  <a:glow rad="101600">
                    <a:schemeClr val="bg2">
                      <a:lumMod val="10000"/>
                      <a:alpha val="60000"/>
                    </a:schemeClr>
                  </a:glow>
                  <a:outerShdw blurRad="63500" dir="3600000" algn="tl" rotWithShape="0">
                    <a:srgbClr val="000000">
                      <a:alpha val="70000"/>
                    </a:srgbClr>
                  </a:outerShdw>
                </a:effectLst>
                <a:latin typeface="Arial" pitchFamily="34" charset="0"/>
                <a:cs typeface="Arial" pitchFamily="34" charset="0"/>
              </a:rPr>
              <a:t>sensibilidad </a:t>
            </a:r>
            <a:r>
              <a:rPr lang="es-MX" sz="2800" dirty="0" err="1" smtClean="0">
                <a:ln w="18415" cmpd="sng">
                  <a:solidFill>
                    <a:srgbClr val="FFFFFF"/>
                  </a:solidFill>
                  <a:prstDash val="solid"/>
                </a:ln>
                <a:solidFill>
                  <a:srgbClr val="FFFFFF"/>
                </a:solidFill>
                <a:effectLst>
                  <a:glow rad="101600">
                    <a:schemeClr val="bg2">
                      <a:lumMod val="10000"/>
                      <a:alpha val="60000"/>
                    </a:schemeClr>
                  </a:glow>
                  <a:outerShdw blurRad="63500" dir="3600000" algn="tl" rotWithShape="0">
                    <a:srgbClr val="000000">
                      <a:alpha val="70000"/>
                    </a:srgbClr>
                  </a:outerShdw>
                </a:effectLst>
                <a:latin typeface="Arial" pitchFamily="34" charset="0"/>
                <a:cs typeface="Arial" pitchFamily="34" charset="0"/>
              </a:rPr>
              <a:t>radiestesica</a:t>
            </a:r>
            <a:r>
              <a:rPr lang="es-MX" sz="2800" dirty="0">
                <a:ln w="18415" cmpd="sng">
                  <a:solidFill>
                    <a:srgbClr val="FFFFFF"/>
                  </a:solidFill>
                  <a:prstDash val="solid"/>
                </a:ln>
                <a:solidFill>
                  <a:srgbClr val="FFFFFF"/>
                </a:solidFill>
                <a:effectLst>
                  <a:glow rad="101600">
                    <a:schemeClr val="bg2">
                      <a:lumMod val="10000"/>
                      <a:alpha val="60000"/>
                    </a:schemeClr>
                  </a:glow>
                  <a:outerShdw blurRad="63500" dir="3600000" algn="tl" rotWithShape="0">
                    <a:srgbClr val="000000">
                      <a:alpha val="70000"/>
                    </a:srgbClr>
                  </a:outerShdw>
                </a:effectLst>
                <a:latin typeface="Arial" pitchFamily="34" charset="0"/>
                <a:cs typeface="Arial" pitchFamily="34" charset="0"/>
              </a:rPr>
              <a:t>.</a:t>
            </a:r>
          </a:p>
        </p:txBody>
      </p:sp>
      <p:sp>
        <p:nvSpPr>
          <p:cNvPr id="6" name="Rectangle 6"/>
          <p:cNvSpPr>
            <a:spLocks noChangeArrowheads="1"/>
          </p:cNvSpPr>
          <p:nvPr/>
        </p:nvSpPr>
        <p:spPr bwMode="auto">
          <a:xfrm>
            <a:off x="179512" y="2540966"/>
            <a:ext cx="8964488" cy="1384995"/>
          </a:xfrm>
          <a:prstGeom prst="rect">
            <a:avLst/>
          </a:prstGeom>
          <a:noFill/>
          <a:ln w="9525">
            <a:noFill/>
            <a:miter lim="800000"/>
            <a:headEnd/>
            <a:tailEnd/>
          </a:ln>
          <a:effectLst/>
        </p:spPr>
        <p:txBody>
          <a:bodyPr wrap="square" anchor="ctr">
            <a:spAutoFit/>
          </a:bodyPr>
          <a:lstStyle/>
          <a:p>
            <a:pPr algn="ctr"/>
            <a:r>
              <a:rPr lang="es-MX" sz="2800" dirty="0">
                <a:ln w="18415" cmpd="sng">
                  <a:solidFill>
                    <a:srgbClr val="FFFFFF"/>
                  </a:solidFill>
                  <a:prstDash val="solid"/>
                </a:ln>
                <a:solidFill>
                  <a:srgbClr val="FFFFFF"/>
                </a:solidFill>
                <a:effectLst>
                  <a:glow rad="101600">
                    <a:schemeClr val="bg2">
                      <a:lumMod val="10000"/>
                      <a:alpha val="60000"/>
                    </a:schemeClr>
                  </a:glow>
                  <a:outerShdw blurRad="63500" dir="3600000" algn="tl" rotWithShape="0">
                    <a:srgbClr val="000000">
                      <a:alpha val="70000"/>
                    </a:srgbClr>
                  </a:outerShdw>
                </a:effectLst>
                <a:latin typeface="Arial" pitchFamily="34" charset="0"/>
                <a:cs typeface="Arial" pitchFamily="34" charset="0"/>
              </a:rPr>
              <a:t>La radiestesia consiste en expresar indirectamente a través del cuerpo y un instrumento la facultad de percepción extrasensorial.</a:t>
            </a:r>
          </a:p>
        </p:txBody>
      </p:sp>
      <p:sp>
        <p:nvSpPr>
          <p:cNvPr id="7" name="Rectangle 7"/>
          <p:cNvSpPr>
            <a:spLocks noChangeArrowheads="1"/>
          </p:cNvSpPr>
          <p:nvPr/>
        </p:nvSpPr>
        <p:spPr bwMode="auto">
          <a:xfrm>
            <a:off x="179512" y="4365104"/>
            <a:ext cx="8819902" cy="2246769"/>
          </a:xfrm>
          <a:prstGeom prst="rect">
            <a:avLst/>
          </a:prstGeom>
          <a:noFill/>
          <a:ln w="9525">
            <a:noFill/>
            <a:miter lim="800000"/>
            <a:headEnd/>
            <a:tailEnd/>
          </a:ln>
          <a:effectLst/>
        </p:spPr>
        <p:txBody>
          <a:bodyPr wrap="square" anchor="ctr">
            <a:spAutoFit/>
          </a:bodyPr>
          <a:lstStyle/>
          <a:p>
            <a:pPr algn="ctr"/>
            <a:r>
              <a:rPr lang="es-MX" sz="2800" dirty="0">
                <a:ln w="18415" cmpd="sng">
                  <a:solidFill>
                    <a:srgbClr val="FFFFFF"/>
                  </a:solidFill>
                  <a:prstDash val="solid"/>
                </a:ln>
                <a:solidFill>
                  <a:srgbClr val="FFFFFF"/>
                </a:solidFill>
                <a:effectLst>
                  <a:glow rad="101600">
                    <a:schemeClr val="bg2">
                      <a:lumMod val="10000"/>
                      <a:alpha val="60000"/>
                    </a:schemeClr>
                  </a:glow>
                  <a:outerShdw blurRad="63500" dir="3600000" algn="tl" rotWithShape="0">
                    <a:srgbClr val="000000">
                      <a:alpha val="70000"/>
                    </a:srgbClr>
                  </a:outerShdw>
                </a:effectLst>
                <a:latin typeface="Arial" pitchFamily="34" charset="0"/>
                <a:cs typeface="Arial" pitchFamily="34" charset="0"/>
              </a:rPr>
              <a:t>Dicha facultad se manifiesta a través de un proceso interno de tipo neuromuscular (</a:t>
            </a:r>
            <a:r>
              <a:rPr lang="es-MX" sz="2800" dirty="0" err="1">
                <a:ln w="18415" cmpd="sng">
                  <a:solidFill>
                    <a:srgbClr val="FFFFFF"/>
                  </a:solidFill>
                  <a:prstDash val="solid"/>
                </a:ln>
                <a:solidFill>
                  <a:srgbClr val="FFFFFF"/>
                </a:solidFill>
                <a:effectLst>
                  <a:glow rad="101600">
                    <a:schemeClr val="bg2">
                      <a:lumMod val="10000"/>
                      <a:alpha val="60000"/>
                    </a:schemeClr>
                  </a:glow>
                  <a:outerShdw blurRad="63500" dir="3600000" algn="tl" rotWithShape="0">
                    <a:srgbClr val="000000">
                      <a:alpha val="70000"/>
                    </a:srgbClr>
                  </a:outerShdw>
                </a:effectLst>
                <a:latin typeface="Arial" pitchFamily="34" charset="0"/>
                <a:cs typeface="Arial" pitchFamily="34" charset="0"/>
              </a:rPr>
              <a:t>micromovimientos</a:t>
            </a:r>
            <a:r>
              <a:rPr lang="es-MX" sz="2800" dirty="0">
                <a:ln w="18415" cmpd="sng">
                  <a:solidFill>
                    <a:srgbClr val="FFFFFF"/>
                  </a:solidFill>
                  <a:prstDash val="solid"/>
                </a:ln>
                <a:solidFill>
                  <a:srgbClr val="FFFFFF"/>
                </a:solidFill>
                <a:effectLst>
                  <a:glow rad="101600">
                    <a:schemeClr val="bg2">
                      <a:lumMod val="10000"/>
                      <a:alpha val="60000"/>
                    </a:schemeClr>
                  </a:glow>
                  <a:outerShdw blurRad="63500" dir="3600000" algn="tl" rotWithShape="0">
                    <a:srgbClr val="000000">
                      <a:alpha val="70000"/>
                    </a:srgbClr>
                  </a:outerShdw>
                </a:effectLst>
                <a:latin typeface="Arial" pitchFamily="34" charset="0"/>
                <a:cs typeface="Arial" pitchFamily="34" charset="0"/>
              </a:rPr>
              <a:t>) del organismo que es el generador del movimiento del péndulo ante la percepción de un estímulo oculto como la presencia de minerales, enfermedades, etc.</a:t>
            </a:r>
          </a:p>
        </p:txBody>
      </p:sp>
    </p:spTree>
    <p:extLst>
      <p:ext uri="{BB962C8B-B14F-4D97-AF65-F5344CB8AC3E}">
        <p14:creationId xmlns:p14="http://schemas.microsoft.com/office/powerpoint/2010/main" val="203332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F:\OhmQuantum\GIF\tumblr_l4lf72kuAK1qzt4vjo1_50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62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1124744"/>
            <a:ext cx="9036496" cy="3416320"/>
          </a:xfrm>
          <a:prstGeom prst="rect">
            <a:avLst/>
          </a:prstGeom>
          <a:noFill/>
          <a:ln w="9525">
            <a:noFill/>
            <a:miter lim="800000"/>
            <a:headEnd/>
            <a:tailEnd/>
          </a:ln>
          <a:effectLst/>
        </p:spPr>
        <p:txBody>
          <a:bodyPr wrap="square" anchor="ctr">
            <a:spAutoFit/>
          </a:bodyPr>
          <a:lstStyle/>
          <a:p>
            <a:pPr algn="ctr"/>
            <a:r>
              <a:rPr lang="es-MX" sz="36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Arial" pitchFamily="34" charset="0"/>
                <a:cs typeface="Arial" pitchFamily="34" charset="0"/>
              </a:rPr>
              <a:t>La radiestesia médica es sumamente útil para detectar desequilibrios energéticos en las personas. Es importante, como todo en la vida, tener el propósito claro en la mente del uso que le daremos al péndulo para beneficio nuestro y del prójimo.</a:t>
            </a:r>
          </a:p>
        </p:txBody>
      </p:sp>
    </p:spTree>
    <p:extLst>
      <p:ext uri="{BB962C8B-B14F-4D97-AF65-F5344CB8AC3E}">
        <p14:creationId xmlns:p14="http://schemas.microsoft.com/office/powerpoint/2010/main" val="48825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OhmQuantum\GIF\tumblr_l5oduzntKg1qzt4vjo1_50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6256"/>
          </a:xfrm>
          <a:prstGeom prst="rect">
            <a:avLst/>
          </a:prstGeom>
          <a:noFill/>
          <a:extLst>
            <a:ext uri="{909E8E84-426E-40DD-AFC4-6F175D3DCCD1}">
              <a14:hiddenFill xmlns:a14="http://schemas.microsoft.com/office/drawing/2010/main">
                <a:solidFill>
                  <a:srgbClr val="FFFFFF"/>
                </a:solidFill>
              </a14:hiddenFill>
            </a:ext>
          </a:extLst>
        </p:spPr>
      </p:pic>
      <p:sp>
        <p:nvSpPr>
          <p:cNvPr id="3" name="WordArt 5"/>
          <p:cNvSpPr>
            <a:spLocks noChangeArrowheads="1" noChangeShapeType="1" noTextEdit="1"/>
          </p:cNvSpPr>
          <p:nvPr/>
        </p:nvSpPr>
        <p:spPr bwMode="auto">
          <a:xfrm>
            <a:off x="611188" y="692150"/>
            <a:ext cx="8137525" cy="4824413"/>
          </a:xfrm>
          <a:prstGeom prst="rect">
            <a:avLst/>
          </a:prstGeom>
        </p:spPr>
        <p:txBody>
          <a:bodyPr wrap="none" fromWordArt="1">
            <a:prstTxWarp prst="textTriangle">
              <a:avLst>
                <a:gd name="adj" fmla="val 50000"/>
              </a:avLst>
            </a:prstTxWarp>
          </a:bodyPr>
          <a:lstStyle/>
          <a:p>
            <a:pPr algn="ctr"/>
            <a:r>
              <a:rPr lang="es-ES" sz="3600" b="1" kern="10" dirty="0">
                <a:ln w="12700">
                  <a:solidFill>
                    <a:schemeClr val="tx2">
                      <a:satMod val="155000"/>
                    </a:schemeClr>
                  </a:solidFill>
                  <a:prstDash val="solid"/>
                </a:ln>
                <a:solidFill>
                  <a:schemeClr val="bg2">
                    <a:tint val="85000"/>
                    <a:satMod val="155000"/>
                  </a:schemeClr>
                </a:solidFill>
                <a:effectLst>
                  <a:glow rad="228600">
                    <a:schemeClr val="tx1">
                      <a:alpha val="40000"/>
                    </a:schemeClr>
                  </a:glow>
                  <a:outerShdw blurRad="41275" dist="20320" dir="1800000" algn="tl" rotWithShape="0">
                    <a:srgbClr val="000000">
                      <a:alpha val="40000"/>
                    </a:srgbClr>
                  </a:outerShdw>
                </a:effectLst>
                <a:latin typeface="Arial Black"/>
              </a:rPr>
              <a:t>LA CAPACIDAD DE DESCUBRIR</a:t>
            </a:r>
          </a:p>
          <a:p>
            <a:pPr algn="ctr"/>
            <a:r>
              <a:rPr lang="es-ES" sz="3600" b="1" kern="10" dirty="0">
                <a:ln w="12700">
                  <a:solidFill>
                    <a:schemeClr val="tx2">
                      <a:satMod val="155000"/>
                    </a:schemeClr>
                  </a:solidFill>
                  <a:prstDash val="solid"/>
                </a:ln>
                <a:solidFill>
                  <a:schemeClr val="bg2">
                    <a:tint val="85000"/>
                    <a:satMod val="155000"/>
                  </a:schemeClr>
                </a:solidFill>
                <a:effectLst>
                  <a:glow rad="228600">
                    <a:schemeClr val="tx1">
                      <a:alpha val="40000"/>
                    </a:schemeClr>
                  </a:glow>
                  <a:outerShdw blurRad="41275" dist="20320" dir="1800000" algn="tl" rotWithShape="0">
                    <a:srgbClr val="000000">
                      <a:alpha val="40000"/>
                    </a:srgbClr>
                  </a:outerShdw>
                </a:effectLst>
                <a:latin typeface="Arial Black"/>
              </a:rPr>
              <a:t>UTILIZANDO LA ENERGIA</a:t>
            </a:r>
          </a:p>
          <a:p>
            <a:pPr algn="ctr"/>
            <a:r>
              <a:rPr lang="es-ES" sz="3600" b="1" kern="10" dirty="0">
                <a:ln w="12700">
                  <a:solidFill>
                    <a:schemeClr val="tx2">
                      <a:satMod val="155000"/>
                    </a:schemeClr>
                  </a:solidFill>
                  <a:prstDash val="solid"/>
                </a:ln>
                <a:solidFill>
                  <a:schemeClr val="bg2">
                    <a:tint val="85000"/>
                    <a:satMod val="155000"/>
                  </a:schemeClr>
                </a:solidFill>
                <a:effectLst>
                  <a:glow rad="228600">
                    <a:schemeClr val="tx1">
                      <a:alpha val="40000"/>
                    </a:schemeClr>
                  </a:glow>
                  <a:outerShdw blurRad="41275" dist="20320" dir="1800000" algn="tl" rotWithShape="0">
                    <a:srgbClr val="000000">
                      <a:alpha val="40000"/>
                    </a:srgbClr>
                  </a:outerShdw>
                </a:effectLst>
                <a:latin typeface="Arial Black"/>
              </a:rPr>
              <a:t>MENTAL SE DENOMINA</a:t>
            </a:r>
          </a:p>
          <a:p>
            <a:pPr algn="ctr"/>
            <a:r>
              <a:rPr lang="es-ES" sz="3600" b="1" kern="10" dirty="0">
                <a:ln w="12700">
                  <a:solidFill>
                    <a:schemeClr val="tx2">
                      <a:satMod val="155000"/>
                    </a:schemeClr>
                  </a:solidFill>
                  <a:prstDash val="solid"/>
                </a:ln>
                <a:solidFill>
                  <a:schemeClr val="bg2">
                    <a:tint val="85000"/>
                    <a:satMod val="155000"/>
                  </a:schemeClr>
                </a:solidFill>
                <a:effectLst>
                  <a:glow rad="228600">
                    <a:schemeClr val="tx1">
                      <a:alpha val="40000"/>
                    </a:schemeClr>
                  </a:glow>
                  <a:outerShdw blurRad="41275" dist="20320" dir="1800000" algn="tl" rotWithShape="0">
                    <a:srgbClr val="000000">
                      <a:alpha val="40000"/>
                    </a:srgbClr>
                  </a:outerShdw>
                </a:effectLst>
                <a:latin typeface="Arial Black"/>
              </a:rPr>
              <a:t>DISCERNIMIENTO </a:t>
            </a:r>
            <a:r>
              <a:rPr lang="es-ES" sz="3600" b="1" kern="10" dirty="0" smtClean="0">
                <a:ln w="12700">
                  <a:solidFill>
                    <a:schemeClr val="tx2">
                      <a:satMod val="155000"/>
                    </a:schemeClr>
                  </a:solidFill>
                  <a:prstDash val="solid"/>
                </a:ln>
                <a:solidFill>
                  <a:schemeClr val="bg2">
                    <a:tint val="85000"/>
                    <a:satMod val="155000"/>
                  </a:schemeClr>
                </a:solidFill>
                <a:effectLst>
                  <a:glow rad="228600">
                    <a:schemeClr val="tx1">
                      <a:alpha val="40000"/>
                    </a:schemeClr>
                  </a:glow>
                  <a:outerShdw blurRad="41275" dist="20320" dir="1800000" algn="tl" rotWithShape="0">
                    <a:srgbClr val="000000">
                      <a:alpha val="40000"/>
                    </a:srgbClr>
                  </a:outerShdw>
                </a:effectLst>
                <a:latin typeface="Arial Black"/>
              </a:rPr>
              <a:t>MENTAL.</a:t>
            </a:r>
            <a:endParaRPr lang="es-ES" sz="3600" kern="10" dirty="0">
              <a:ln w="12700">
                <a:solidFill>
                  <a:srgbClr val="B2B2B2"/>
                </a:solidFill>
                <a:round/>
                <a:headEnd/>
                <a:tailEnd/>
              </a:ln>
              <a:effectLst>
                <a:glow rad="228600">
                  <a:schemeClr val="tx1">
                    <a:alpha val="40000"/>
                  </a:schemeClr>
                </a:glow>
                <a:outerShdw blurRad="41275" dist="20320" dir="1800000" algn="tl" rotWithShape="0">
                  <a:srgbClr val="000000">
                    <a:alpha val="40000"/>
                  </a:srgbClr>
                </a:outerShdw>
              </a:effectLst>
              <a:latin typeface="Arial Black"/>
            </a:endParaRPr>
          </a:p>
        </p:txBody>
      </p:sp>
    </p:spTree>
    <p:extLst>
      <p:ext uri="{BB962C8B-B14F-4D97-AF65-F5344CB8AC3E}">
        <p14:creationId xmlns:p14="http://schemas.microsoft.com/office/powerpoint/2010/main" val="398166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F:\OhmQuantum\GIF\tumblr_m4iw17t7R81qkwf5qo1_50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34" y="-23388"/>
            <a:ext cx="9144000" cy="6876256"/>
          </a:xfrm>
          <a:prstGeom prst="rect">
            <a:avLst/>
          </a:prstGeom>
          <a:noFill/>
          <a:extLst>
            <a:ext uri="{909E8E84-426E-40DD-AFC4-6F175D3DCCD1}">
              <a14:hiddenFill xmlns:a14="http://schemas.microsoft.com/office/drawing/2010/main">
                <a:solidFill>
                  <a:srgbClr val="FFFFFF"/>
                </a:solidFill>
              </a14:hiddenFill>
            </a:ext>
          </a:extLst>
        </p:spPr>
      </p:pic>
      <p:sp>
        <p:nvSpPr>
          <p:cNvPr id="3" name="WordArt 7"/>
          <p:cNvSpPr>
            <a:spLocks noChangeArrowheads="1" noChangeShapeType="1" noTextEdit="1"/>
          </p:cNvSpPr>
          <p:nvPr/>
        </p:nvSpPr>
        <p:spPr bwMode="auto">
          <a:xfrm>
            <a:off x="304800" y="1905000"/>
            <a:ext cx="8534400" cy="3124200"/>
          </a:xfrm>
          <a:prstGeom prst="rect">
            <a:avLst/>
          </a:prstGeom>
        </p:spPr>
        <p:txBody>
          <a:bodyPr wrap="none" fromWordArt="1">
            <a:prstTxWarp prst="textCurveDown">
              <a:avLst>
                <a:gd name="adj" fmla="val 43477"/>
              </a:avLst>
            </a:prstTxWarp>
          </a:bodyPr>
          <a:lstStyle/>
          <a:p>
            <a:pPr algn="ctr"/>
            <a:r>
              <a:rPr lang="es-ES" sz="3600" b="1" kern="1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a:rPr>
              <a:t>SE REALIZA SIEMPRE A DISTANCIA</a:t>
            </a:r>
          </a:p>
        </p:txBody>
      </p:sp>
    </p:spTree>
    <p:extLst>
      <p:ext uri="{BB962C8B-B14F-4D97-AF65-F5344CB8AC3E}">
        <p14:creationId xmlns:p14="http://schemas.microsoft.com/office/powerpoint/2010/main" val="422130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4)">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ALIBROS SCRIB\PROYECTO PODER DEL CRISTAL\horntorus20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319"/>
            <a:ext cx="9036496" cy="6806336"/>
          </a:xfrm>
          <a:prstGeom prst="rect">
            <a:avLst/>
          </a:prstGeom>
          <a:noFill/>
          <a:extLst>
            <a:ext uri="{909E8E84-426E-40DD-AFC4-6F175D3DCCD1}">
              <a14:hiddenFill xmlns:a14="http://schemas.microsoft.com/office/drawing/2010/main">
                <a:solidFill>
                  <a:srgbClr val="FFFFFF"/>
                </a:solidFill>
              </a14:hiddenFill>
            </a:ext>
          </a:extLst>
        </p:spPr>
      </p:pic>
      <p:sp>
        <p:nvSpPr>
          <p:cNvPr id="4" name="WordArt 7"/>
          <p:cNvSpPr>
            <a:spLocks noChangeArrowheads="1" noChangeShapeType="1" noTextEdit="1"/>
          </p:cNvSpPr>
          <p:nvPr/>
        </p:nvSpPr>
        <p:spPr bwMode="auto">
          <a:xfrm>
            <a:off x="684213" y="549275"/>
            <a:ext cx="7848600" cy="733425"/>
          </a:xfrm>
          <a:prstGeom prst="rect">
            <a:avLst/>
          </a:prstGeom>
        </p:spPr>
        <p:txBody>
          <a:bodyPr wrap="none" fromWordArt="1">
            <a:prstTxWarp prst="textDeflate">
              <a:avLst>
                <a:gd name="adj" fmla="val 26227"/>
              </a:avLst>
            </a:prstTxWarp>
          </a:bodyPr>
          <a:lstStyle/>
          <a:p>
            <a:pPr algn="ctr"/>
            <a:r>
              <a:rPr lang="es-ES" sz="3600" b="1" kern="1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Impact"/>
              </a:rPr>
              <a:t>LO</a:t>
            </a:r>
            <a:r>
              <a:rPr lang="es-ES" sz="3600" kern="10" dirty="0">
                <a:ln w="9525">
                  <a:solidFill>
                    <a:srgbClr val="000000"/>
                  </a:solidFill>
                  <a:round/>
                  <a:headEnd/>
                  <a:tailEnd/>
                </a:ln>
                <a:solidFill>
                  <a:srgbClr val="FF00FF"/>
                </a:solidFill>
                <a:latin typeface="Impact"/>
              </a:rPr>
              <a:t> </a:t>
            </a:r>
            <a:r>
              <a:rPr lang="es-ES" sz="3600" b="1" kern="1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Impact"/>
              </a:rPr>
              <a:t>QUE SE NECESITA</a:t>
            </a:r>
          </a:p>
        </p:txBody>
      </p:sp>
      <p:sp>
        <p:nvSpPr>
          <p:cNvPr id="5" name="WordArt 8"/>
          <p:cNvSpPr>
            <a:spLocks noChangeArrowheads="1" noChangeShapeType="1" noTextEdit="1"/>
          </p:cNvSpPr>
          <p:nvPr/>
        </p:nvSpPr>
        <p:spPr bwMode="auto">
          <a:xfrm>
            <a:off x="827088" y="1557338"/>
            <a:ext cx="7494587" cy="682625"/>
          </a:xfrm>
          <a:prstGeom prst="rect">
            <a:avLst/>
          </a:prstGeom>
        </p:spPr>
        <p:txBody>
          <a:bodyPr wrap="none" fromWordArt="1">
            <a:prstTxWarp prst="textDoubleWave1">
              <a:avLst>
                <a:gd name="adj1" fmla="val 6500"/>
                <a:gd name="adj2" fmla="val 0"/>
              </a:avLst>
            </a:prstTxWarp>
          </a:bodyPr>
          <a:lstStyle/>
          <a:p>
            <a:pPr algn="ctr"/>
            <a:r>
              <a:rPr lang="es-ES" sz="3600" kern="10" dirty="0">
                <a:ln w="12700">
                  <a:solidFill>
                    <a:srgbClr val="B2B2B2"/>
                  </a:solidFill>
                  <a:round/>
                  <a:headEnd/>
                  <a:tailEnd/>
                </a:ln>
                <a:solidFill>
                  <a:srgbClr val="800080"/>
                </a:solidFill>
                <a:effectLst>
                  <a:innerShdw blurRad="63500" dist="50800" dir="13500000">
                    <a:prstClr val="black">
                      <a:alpha val="50000"/>
                    </a:prstClr>
                  </a:innerShdw>
                </a:effectLst>
                <a:latin typeface="Arial Black"/>
              </a:rPr>
              <a:t>CAPACIDAD DE RELAJACION</a:t>
            </a:r>
          </a:p>
        </p:txBody>
      </p:sp>
      <p:sp>
        <p:nvSpPr>
          <p:cNvPr id="6" name="WordArt 9"/>
          <p:cNvSpPr>
            <a:spLocks noChangeArrowheads="1" noChangeShapeType="1" noTextEdit="1"/>
          </p:cNvSpPr>
          <p:nvPr/>
        </p:nvSpPr>
        <p:spPr bwMode="auto">
          <a:xfrm>
            <a:off x="900113" y="2708275"/>
            <a:ext cx="7651750" cy="593725"/>
          </a:xfrm>
          <a:prstGeom prst="rect">
            <a:avLst/>
          </a:prstGeom>
        </p:spPr>
        <p:txBody>
          <a:bodyPr wrap="none" fromWordArt="1">
            <a:prstTxWarp prst="textWave4">
              <a:avLst>
                <a:gd name="adj1" fmla="val 6500"/>
                <a:gd name="adj2" fmla="val 0"/>
              </a:avLst>
            </a:prstTxWarp>
          </a:bodyPr>
          <a:lstStyle/>
          <a:p>
            <a:pPr algn="ctr"/>
            <a:r>
              <a:rPr lang="es-ES"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Black"/>
              </a:rPr>
              <a:t>IMAGINACION VISUAL</a:t>
            </a:r>
            <a:endParaRPr lang="es-ES" sz="3600" kern="10" dirty="0">
              <a:ln w="12700">
                <a:solidFill>
                  <a:srgbClr val="B2B2B2"/>
                </a:solidFill>
                <a:round/>
                <a:headEnd/>
                <a:tailEnd/>
              </a:ln>
              <a:solidFill>
                <a:srgbClr val="FFFF00"/>
              </a:solidFill>
              <a:effectLst>
                <a:outerShdw dist="35921" dir="2700000" sy="50000" rotWithShape="0">
                  <a:srgbClr val="875B0D"/>
                </a:outerShdw>
              </a:effectLst>
              <a:latin typeface="Arial Black"/>
            </a:endParaRPr>
          </a:p>
        </p:txBody>
      </p:sp>
      <p:sp>
        <p:nvSpPr>
          <p:cNvPr id="7" name="WordArt 10"/>
          <p:cNvSpPr>
            <a:spLocks noChangeArrowheads="1" noChangeShapeType="1" noTextEdit="1"/>
          </p:cNvSpPr>
          <p:nvPr/>
        </p:nvSpPr>
        <p:spPr bwMode="auto">
          <a:xfrm>
            <a:off x="827088" y="3860800"/>
            <a:ext cx="7567612" cy="503238"/>
          </a:xfrm>
          <a:prstGeom prst="rect">
            <a:avLst/>
          </a:prstGeom>
        </p:spPr>
        <p:txBody>
          <a:bodyPr wrap="none" fromWordArt="1">
            <a:prstTxWarp prst="textWave4">
              <a:avLst>
                <a:gd name="adj1" fmla="val 6500"/>
                <a:gd name="adj2" fmla="val 0"/>
              </a:avLst>
            </a:prstTxWarp>
          </a:bodyPr>
          <a:lstStyle/>
          <a:p>
            <a:pPr algn="ctr"/>
            <a:r>
              <a:rPr lang="es-ES" sz="3600" b="1" kern="1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a:rPr>
              <a:t>DESEO DE </a:t>
            </a:r>
            <a:r>
              <a:rPr lang="es-ES" sz="3600" b="1" kern="1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a:rPr>
              <a:t>ARMONIZAR</a:t>
            </a:r>
            <a:endParaRPr lang="es-ES" sz="3600" b="1" kern="1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a:endParaRPr>
          </a:p>
        </p:txBody>
      </p:sp>
      <p:sp>
        <p:nvSpPr>
          <p:cNvPr id="8" name="WordArt 11"/>
          <p:cNvSpPr>
            <a:spLocks noChangeArrowheads="1" noChangeShapeType="1" noTextEdit="1"/>
          </p:cNvSpPr>
          <p:nvPr/>
        </p:nvSpPr>
        <p:spPr bwMode="auto">
          <a:xfrm>
            <a:off x="755650" y="4868863"/>
            <a:ext cx="7567613" cy="1209675"/>
          </a:xfrm>
          <a:prstGeom prst="rect">
            <a:avLst/>
          </a:prstGeom>
        </p:spPr>
        <p:txBody>
          <a:bodyPr wrap="none" fromWordArt="1">
            <a:prstTxWarp prst="textWave4">
              <a:avLst>
                <a:gd name="adj1" fmla="val 6500"/>
                <a:gd name="adj2" fmla="val 0"/>
              </a:avLst>
            </a:prstTxWarp>
          </a:bodyPr>
          <a:lstStyle/>
          <a:p>
            <a:pPr algn="ctr"/>
            <a:r>
              <a:rPr lang="es-ES" sz="3600" b="1" kern="1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Arial Black"/>
              </a:rPr>
              <a:t>ESPERANZA Y</a:t>
            </a:r>
          </a:p>
          <a:p>
            <a:pPr algn="ctr"/>
            <a:r>
              <a:rPr lang="es-ES" sz="3600" b="1" kern="1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Arial Black"/>
              </a:rPr>
              <a:t>FE EN EL EXITO</a:t>
            </a:r>
          </a:p>
        </p:txBody>
      </p:sp>
      <p:sp>
        <p:nvSpPr>
          <p:cNvPr id="9" name="8 Rectángulo"/>
          <p:cNvSpPr/>
          <p:nvPr/>
        </p:nvSpPr>
        <p:spPr>
          <a:xfrm>
            <a:off x="4163490" y="2967335"/>
            <a:ext cx="184731" cy="923330"/>
          </a:xfrm>
          <a:prstGeom prst="rect">
            <a:avLst/>
          </a:prstGeom>
          <a:noFill/>
        </p:spPr>
        <p:txBody>
          <a:bodyPr wrap="none" lIns="91440" tIns="45720" rIns="91440" bIns="45720">
            <a:spAutoFit/>
          </a:bodyPr>
          <a:lstStyle/>
          <a:p>
            <a:pPr algn="ctr"/>
            <a:endParaRPr lang="es-E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43779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strVal val="#ppt_w*0.70"/>
                                          </p:val>
                                        </p:tav>
                                        <p:tav tm="100000">
                                          <p:val>
                                            <p:strVal val="#ppt_w"/>
                                          </p:val>
                                        </p:tav>
                                      </p:tavLst>
                                    </p:anim>
                                    <p:anim calcmode="lin" valueType="num">
                                      <p:cBhvr>
                                        <p:cTn id="22" dur="1000" fill="hold"/>
                                        <p:tgtEl>
                                          <p:spTgt spid="6"/>
                                        </p:tgtEl>
                                        <p:attrNameLst>
                                          <p:attrName>ppt_h</p:attrName>
                                        </p:attrNameLst>
                                      </p:cBhvr>
                                      <p:tavLst>
                                        <p:tav tm="0">
                                          <p:val>
                                            <p:strVal val="#ppt_h"/>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strVal val="#ppt_w*0.70"/>
                                          </p:val>
                                        </p:tav>
                                        <p:tav tm="100000">
                                          <p:val>
                                            <p:strVal val="#ppt_w"/>
                                          </p:val>
                                        </p:tav>
                                      </p:tavLst>
                                    </p:anim>
                                    <p:anim calcmode="lin" valueType="num">
                                      <p:cBhvr>
                                        <p:cTn id="29" dur="1000" fill="hold"/>
                                        <p:tgtEl>
                                          <p:spTgt spid="7"/>
                                        </p:tgtEl>
                                        <p:attrNameLst>
                                          <p:attrName>ppt_h</p:attrName>
                                        </p:attrNameLst>
                                      </p:cBhvr>
                                      <p:tavLst>
                                        <p:tav tm="0">
                                          <p:val>
                                            <p:strVal val="#ppt_h"/>
                                          </p:val>
                                        </p:tav>
                                        <p:tav tm="100000">
                                          <p:val>
                                            <p:strVal val="#ppt_h"/>
                                          </p:val>
                                        </p:tav>
                                      </p:tavLst>
                                    </p:anim>
                                    <p:animEffect transition="in" filter="fade">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heel(4)">
                                      <p:cBhvr>
                                        <p:cTn id="3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F:\OhmQuantum\GIF\GeodesicCompress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6256"/>
          </a:xfrm>
          <a:prstGeom prst="rect">
            <a:avLst/>
          </a:prstGeom>
          <a:noFill/>
          <a:extLst>
            <a:ext uri="{909E8E84-426E-40DD-AFC4-6F175D3DCCD1}">
              <a14:hiddenFill xmlns:a14="http://schemas.microsoft.com/office/drawing/2010/main">
                <a:solidFill>
                  <a:srgbClr val="FFFFFF"/>
                </a:solidFill>
              </a14:hiddenFill>
            </a:ext>
          </a:extLst>
        </p:spPr>
      </p:pic>
      <p:sp>
        <p:nvSpPr>
          <p:cNvPr id="4" name="WordArt 7"/>
          <p:cNvSpPr>
            <a:spLocks noChangeArrowheads="1" noChangeShapeType="1" noTextEdit="1"/>
          </p:cNvSpPr>
          <p:nvPr/>
        </p:nvSpPr>
        <p:spPr bwMode="auto">
          <a:xfrm>
            <a:off x="428596" y="1114028"/>
            <a:ext cx="8229600" cy="4648200"/>
          </a:xfrm>
          <a:prstGeom prst="rect">
            <a:avLst/>
          </a:prstGeom>
        </p:spPr>
        <p:txBody>
          <a:bodyPr wrap="none" fromWordArt="1">
            <a:prstTxWarp prst="textTriangle">
              <a:avLst>
                <a:gd name="adj" fmla="val 50000"/>
              </a:avLst>
            </a:prstTxWarp>
          </a:bodyPr>
          <a:lstStyle/>
          <a:p>
            <a:pPr algn="ctr"/>
            <a:r>
              <a:rPr lang="es-ES" sz="3600" b="1" kern="1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Black"/>
              </a:rPr>
              <a:t>CANALICE A TRAVES DE SUS MANOS</a:t>
            </a:r>
          </a:p>
          <a:p>
            <a:pPr algn="ctr"/>
            <a:r>
              <a:rPr lang="es-ES" sz="3600" kern="10" dirty="0">
                <a:ln w="12700">
                  <a:solidFill>
                    <a:srgbClr val="000000"/>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glow rad="228600">
                    <a:schemeClr val="accent2">
                      <a:satMod val="175000"/>
                      <a:alpha val="40000"/>
                    </a:schemeClr>
                  </a:glow>
                  <a:outerShdw dist="35921" dir="2700000" sy="50000" kx="2115830" algn="bl" rotWithShape="0">
                    <a:srgbClr val="C0C0C0"/>
                  </a:outerShdw>
                </a:effectLst>
                <a:latin typeface="Arial Black"/>
              </a:rPr>
              <a:t>LA FUERZA DE SU MENTE.</a:t>
            </a:r>
          </a:p>
        </p:txBody>
      </p:sp>
      <p:pic>
        <p:nvPicPr>
          <p:cNvPr id="5" name="Picture 10" descr="astm0041"/>
          <p:cNvPicPr>
            <a:picLocks noChangeAspect="1" noChangeArrowheads="1" noCrop="1"/>
          </p:cNvPicPr>
          <p:nvPr/>
        </p:nvPicPr>
        <p:blipFill>
          <a:blip r:embed="rId3" cstate="print"/>
          <a:srcRect/>
          <a:stretch>
            <a:fillRect/>
          </a:stretch>
        </p:blipFill>
        <p:spPr bwMode="auto">
          <a:xfrm>
            <a:off x="785786" y="1071546"/>
            <a:ext cx="2305050" cy="2089150"/>
          </a:xfrm>
          <a:prstGeom prst="rect">
            <a:avLst/>
          </a:prstGeom>
          <a:noFill/>
        </p:spPr>
      </p:pic>
      <p:pic>
        <p:nvPicPr>
          <p:cNvPr id="6" name="Picture 11" descr="astm0041"/>
          <p:cNvPicPr>
            <a:picLocks noChangeAspect="1" noChangeArrowheads="1" noCrop="1"/>
          </p:cNvPicPr>
          <p:nvPr/>
        </p:nvPicPr>
        <p:blipFill>
          <a:blip r:embed="rId3" cstate="print"/>
          <a:srcRect/>
          <a:stretch>
            <a:fillRect/>
          </a:stretch>
        </p:blipFill>
        <p:spPr bwMode="auto">
          <a:xfrm>
            <a:off x="5795963" y="188913"/>
            <a:ext cx="1512887" cy="1371600"/>
          </a:xfrm>
          <a:prstGeom prst="rect">
            <a:avLst/>
          </a:prstGeom>
          <a:noFill/>
        </p:spPr>
      </p:pic>
    </p:spTree>
    <p:extLst>
      <p:ext uri="{BB962C8B-B14F-4D97-AF65-F5344CB8AC3E}">
        <p14:creationId xmlns:p14="http://schemas.microsoft.com/office/powerpoint/2010/main" val="409592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LIBROS SCRIB\APROGRAMA PSIONICO 2014\REUNION 2014 ARMENIA\capture_014_11082013_0851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59"/>
            <a:ext cx="9197204" cy="68669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pendulo"/>
          <p:cNvPicPr>
            <a:picLocks noChangeAspect="1" noChangeArrowheads="1" noCrop="1"/>
          </p:cNvPicPr>
          <p:nvPr/>
        </p:nvPicPr>
        <p:blipFill>
          <a:blip r:embed="rId3" cstate="print"/>
          <a:srcRect/>
          <a:stretch>
            <a:fillRect/>
          </a:stretch>
        </p:blipFill>
        <p:spPr bwMode="auto">
          <a:xfrm>
            <a:off x="3347864" y="889546"/>
            <a:ext cx="2880320" cy="3387004"/>
          </a:xfrm>
          <a:prstGeom prst="ellipse">
            <a:avLst/>
          </a:prstGeom>
          <a:ln>
            <a:noFill/>
          </a:ln>
          <a:effectLst>
            <a:softEdge rad="112500"/>
          </a:effectLst>
        </p:spPr>
      </p:pic>
      <p:sp>
        <p:nvSpPr>
          <p:cNvPr id="4" name="Text Box 3"/>
          <p:cNvSpPr txBox="1">
            <a:spLocks noChangeArrowheads="1"/>
          </p:cNvSpPr>
          <p:nvPr/>
        </p:nvSpPr>
        <p:spPr bwMode="auto">
          <a:xfrm>
            <a:off x="-8812" y="2492896"/>
            <a:ext cx="9144000" cy="2554545"/>
          </a:xfrm>
          <a:prstGeom prst="rect">
            <a:avLst/>
          </a:prstGeom>
          <a:noFill/>
          <a:ln w="9525">
            <a:noFill/>
            <a:miter lim="800000"/>
            <a:headEnd/>
            <a:tailEnd/>
          </a:ln>
          <a:effectLst>
            <a:outerShdw dist="35921" dir="2700000" algn="ctr" rotWithShape="0">
              <a:schemeClr val="bg2"/>
            </a:outerShdw>
          </a:effectLst>
        </p:spPr>
        <p:txBody>
          <a:bodyPr wrap="square">
            <a:spAutoFit/>
          </a:bodyPr>
          <a:lstStyle/>
          <a:p>
            <a:pPr algn="ctr">
              <a:spcBef>
                <a:spcPct val="50000"/>
              </a:spcBef>
            </a:pPr>
            <a:r>
              <a:rPr lang="es-ES" sz="4000" dirty="0">
                <a:ln w="18415" cmpd="sng">
                  <a:solidFill>
                    <a:srgbClr val="FFFFFF"/>
                  </a:solidFill>
                  <a:prstDash val="solid"/>
                </a:ln>
                <a:solidFill>
                  <a:srgbClr val="FFFFFF"/>
                </a:solidFill>
                <a:effectLst>
                  <a:glow rad="63500">
                    <a:schemeClr val="accent1">
                      <a:satMod val="175000"/>
                      <a:alpha val="40000"/>
                    </a:schemeClr>
                  </a:glow>
                  <a:outerShdw blurRad="63500" dir="3600000" algn="tl" rotWithShape="0">
                    <a:srgbClr val="000000">
                      <a:alpha val="70000"/>
                    </a:srgbClr>
                  </a:outerShdw>
                </a:effectLst>
                <a:latin typeface="Comic Sans MS" pitchFamily="66" charset="0"/>
              </a:rPr>
              <a:t>RADIESTESIA ES LA CAPACIDAD DE SENTIR, PERCIBIR LAS RADIACIONES QUE EMITE TODA LA CREACION.</a:t>
            </a:r>
          </a:p>
        </p:txBody>
      </p:sp>
    </p:spTree>
    <p:extLst>
      <p:ext uri="{BB962C8B-B14F-4D97-AF65-F5344CB8AC3E}">
        <p14:creationId xmlns:p14="http://schemas.microsoft.com/office/powerpoint/2010/main" val="91878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F:\OhmQuantum\GIF\emiliogomariz.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62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untitled011"/>
          <p:cNvPicPr>
            <a:picLocks noChangeAspect="1" noChangeArrowheads="1"/>
          </p:cNvPicPr>
          <p:nvPr/>
        </p:nvPicPr>
        <p:blipFill>
          <a:blip r:embed="rId3" cstate="print"/>
          <a:srcRect/>
          <a:stretch>
            <a:fillRect/>
          </a:stretch>
        </p:blipFill>
        <p:spPr bwMode="auto">
          <a:xfrm>
            <a:off x="3635896" y="2780928"/>
            <a:ext cx="1605172" cy="1570023"/>
          </a:xfrm>
          <a:prstGeom prst="ellipse">
            <a:avLst/>
          </a:prstGeom>
          <a:ln>
            <a:noFill/>
          </a:ln>
          <a:effectLst>
            <a:reflection blurRad="6350" stA="50000" endA="300" endPos="90000" dir="5400000" sy="-100000" algn="bl" rotWithShape="0"/>
            <a:softEdge rad="112500"/>
          </a:effectLst>
        </p:spPr>
      </p:pic>
      <p:sp>
        <p:nvSpPr>
          <p:cNvPr id="4" name="Rectangle 4"/>
          <p:cNvSpPr>
            <a:spLocks noChangeArrowheads="1"/>
          </p:cNvSpPr>
          <p:nvPr/>
        </p:nvSpPr>
        <p:spPr bwMode="auto">
          <a:xfrm>
            <a:off x="179512" y="168124"/>
            <a:ext cx="8964488" cy="461665"/>
          </a:xfrm>
          <a:prstGeom prst="rect">
            <a:avLst/>
          </a:prstGeom>
          <a:noFill/>
          <a:ln w="9525">
            <a:noFill/>
            <a:miter lim="800000"/>
            <a:headEnd/>
            <a:tailEnd/>
          </a:ln>
          <a:effectLst/>
        </p:spPr>
        <p:txBody>
          <a:bodyPr wrap="square" anchor="ctr">
            <a:spAutoFit/>
          </a:bodyPr>
          <a:lstStyle/>
          <a:p>
            <a:pPr algn="ctr"/>
            <a:r>
              <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PREPARÁNDOSE</a:t>
            </a:r>
          </a:p>
        </p:txBody>
      </p:sp>
      <p:sp>
        <p:nvSpPr>
          <p:cNvPr id="5" name="Rectangle 5"/>
          <p:cNvSpPr>
            <a:spLocks noChangeArrowheads="1"/>
          </p:cNvSpPr>
          <p:nvPr/>
        </p:nvSpPr>
        <p:spPr bwMode="auto">
          <a:xfrm>
            <a:off x="107504" y="898267"/>
            <a:ext cx="9004719" cy="1200329"/>
          </a:xfrm>
          <a:prstGeom prst="rect">
            <a:avLst/>
          </a:prstGeom>
          <a:noFill/>
          <a:ln w="9525">
            <a:noFill/>
            <a:miter lim="800000"/>
            <a:headEnd/>
            <a:tailEnd/>
          </a:ln>
          <a:effectLst/>
        </p:spPr>
        <p:txBody>
          <a:bodyPr wrap="square" anchor="ctr">
            <a:spAutoFit/>
          </a:bodyPr>
          <a:lstStyle/>
          <a:p>
            <a:pPr algn="ctr"/>
            <a:r>
              <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PASO 1. </a:t>
            </a:r>
          </a:p>
          <a:p>
            <a:pPr algn="ctr"/>
            <a:r>
              <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Relájese, aquiétese, y déjese llevar a un buen estado de humor con alegría. (estado Alfa</a:t>
            </a:r>
            <a:r>
              <a:rPr lang="es-ES" sz="2400" dirty="0" smtClean="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a:t>
            </a:r>
            <a:endPar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endParaRPr>
          </a:p>
        </p:txBody>
      </p:sp>
      <p:pic>
        <p:nvPicPr>
          <p:cNvPr id="6" name="Picture 7" descr="astm0041"/>
          <p:cNvPicPr>
            <a:picLocks noChangeAspect="1" noChangeArrowheads="1" noCrop="1"/>
          </p:cNvPicPr>
          <p:nvPr/>
        </p:nvPicPr>
        <p:blipFill>
          <a:blip r:embed="rId4" cstate="print"/>
          <a:srcRect/>
          <a:stretch>
            <a:fillRect/>
          </a:stretch>
        </p:blipFill>
        <p:spPr bwMode="auto">
          <a:xfrm>
            <a:off x="3995738" y="2565400"/>
            <a:ext cx="1512887" cy="1371600"/>
          </a:xfrm>
          <a:prstGeom prst="rect">
            <a:avLst/>
          </a:prstGeom>
          <a:noFill/>
        </p:spPr>
      </p:pic>
      <p:sp>
        <p:nvSpPr>
          <p:cNvPr id="2" name="1 Rectángulo"/>
          <p:cNvSpPr/>
          <p:nvPr/>
        </p:nvSpPr>
        <p:spPr>
          <a:xfrm>
            <a:off x="251520" y="2420888"/>
            <a:ext cx="8640960" cy="1200329"/>
          </a:xfrm>
          <a:prstGeom prst="rect">
            <a:avLst/>
          </a:prstGeom>
        </p:spPr>
        <p:txBody>
          <a:bodyPr wrap="square">
            <a:spAutoFit/>
          </a:bodyPr>
          <a:lstStyle/>
          <a:p>
            <a:pPr algn="ctr"/>
            <a:r>
              <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PASO 2.</a:t>
            </a:r>
          </a:p>
          <a:p>
            <a:pPr algn="ctr"/>
            <a:r>
              <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Tome la posición para el Examen </a:t>
            </a:r>
            <a:r>
              <a:rPr lang="es-ES" sz="2400" dirty="0" smtClean="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energético </a:t>
            </a:r>
            <a:r>
              <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sosteniendo los dedos con suavidad, sintonizando su fuerza</a:t>
            </a:r>
            <a:r>
              <a:rPr lang="es-ES" sz="2400" dirty="0" smtClean="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a:t>
            </a:r>
            <a:endPar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endParaRPr>
          </a:p>
        </p:txBody>
      </p:sp>
      <p:sp>
        <p:nvSpPr>
          <p:cNvPr id="7" name="6 Rectángulo"/>
          <p:cNvSpPr/>
          <p:nvPr/>
        </p:nvSpPr>
        <p:spPr>
          <a:xfrm>
            <a:off x="229566" y="4149080"/>
            <a:ext cx="8662914" cy="2308324"/>
          </a:xfrm>
          <a:prstGeom prst="rect">
            <a:avLst/>
          </a:prstGeom>
        </p:spPr>
        <p:txBody>
          <a:bodyPr wrap="square">
            <a:spAutoFit/>
          </a:bodyPr>
          <a:lstStyle/>
          <a:p>
            <a:pPr algn="ctr"/>
            <a:r>
              <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PASO 3.</a:t>
            </a:r>
          </a:p>
          <a:p>
            <a:pPr algn="ctr"/>
            <a:r>
              <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Ahora recuerde su convención mental si el dedo se afloja la respuesta es positiva y si no afloja ya sabe que la respuesta es negativa.</a:t>
            </a:r>
          </a:p>
          <a:p>
            <a:pPr algn="ctr"/>
            <a:r>
              <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Repítalo hasta que su mente registre de una manera firme esta convención mental.</a:t>
            </a:r>
          </a:p>
        </p:txBody>
      </p:sp>
    </p:spTree>
    <p:extLst>
      <p:ext uri="{BB962C8B-B14F-4D97-AF65-F5344CB8AC3E}">
        <p14:creationId xmlns:p14="http://schemas.microsoft.com/office/powerpoint/2010/main" val="272389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to="" calcmode="lin" valueType="num">
                                      <p:cBhvr>
                                        <p:cTn id="12" dur="1" fill="hold"/>
                                        <p:tgtEl>
                                          <p:spTgt spid="5"/>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LIBROS SCRIB\PROYECTO PODER DEL CRISTAL\gifcascad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305941"/>
            <a:ext cx="9144000" cy="5016758"/>
          </a:xfrm>
          <a:prstGeom prst="rect">
            <a:avLst/>
          </a:prstGeom>
          <a:noFill/>
          <a:ln w="9525">
            <a:noFill/>
            <a:miter lim="800000"/>
            <a:headEnd/>
            <a:tailEnd/>
          </a:ln>
          <a:effectLst/>
        </p:spPr>
        <p:txBody>
          <a:bodyPr wrap="square" anchor="ctr">
            <a:spAutoFit/>
          </a:bodyPr>
          <a:lstStyle/>
          <a:p>
            <a:pPr algn="ctr"/>
            <a:r>
              <a:rPr lang="es-ES" sz="40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CUANDO PUEDE CONFIAR EN SU </a:t>
            </a:r>
            <a:r>
              <a:rPr lang="es-ES" sz="4000" dirty="0" smtClean="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TE </a:t>
            </a:r>
            <a:r>
              <a:rPr lang="es-ES" sz="40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a:t>
            </a:r>
          </a:p>
          <a:p>
            <a:pPr algn="ctr"/>
            <a:r>
              <a:rPr lang="es-ES" sz="40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Todos los días,  haga la prueba con unas pocas preguntas de 5 a 10 minutos y termine la sesión con un chequeo final. Para hacer esto. Aquí usted encuentra una escala de 0 a 100. </a:t>
            </a:r>
          </a:p>
        </p:txBody>
      </p:sp>
    </p:spTree>
    <p:extLst>
      <p:ext uri="{BB962C8B-B14F-4D97-AF65-F5344CB8AC3E}">
        <p14:creationId xmlns:p14="http://schemas.microsoft.com/office/powerpoint/2010/main" val="217699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LIBROS SCRIB\PROYECTO PODER DEL CRISTAL\GIFHERMOSISIMOCORAZONDORADO.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546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404664"/>
            <a:ext cx="9144000" cy="1200329"/>
          </a:xfrm>
          <a:prstGeom prst="rect">
            <a:avLst/>
          </a:prstGeom>
          <a:noFill/>
          <a:ln w="9525">
            <a:noFill/>
            <a:miter lim="800000"/>
            <a:headEnd/>
            <a:tailEnd/>
          </a:ln>
          <a:effectLst/>
        </p:spPr>
        <p:txBody>
          <a:bodyPr wrap="square">
            <a:spAutoFit/>
          </a:bodyPr>
          <a:lstStyle/>
          <a:p>
            <a:pPr algn="ctr"/>
            <a:r>
              <a:rPr lang="es-ES" sz="24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Pídale al test el porcentaje de influencia que han tenido en las respuestas sus sentimientos personales o su libre albedrío. Observe solamente la parte que el test indica. </a:t>
            </a:r>
          </a:p>
        </p:txBody>
      </p:sp>
      <p:pic>
        <p:nvPicPr>
          <p:cNvPr id="4" name="Picture 2" descr="C:\CURSO ARGENTINO DE RADIONICA\CURSO RADIONICO DE MANEJO INTEGRAL\estugeo2.jpg"/>
          <p:cNvPicPr>
            <a:picLocks noChangeAspect="1" noChangeArrowheads="1"/>
          </p:cNvPicPr>
          <p:nvPr/>
        </p:nvPicPr>
        <p:blipFill>
          <a:blip r:embed="rId3" cstate="print"/>
          <a:srcRect/>
          <a:stretch>
            <a:fillRect/>
          </a:stretch>
        </p:blipFill>
        <p:spPr bwMode="auto">
          <a:xfrm>
            <a:off x="2267744" y="1604993"/>
            <a:ext cx="4407700" cy="3567862"/>
          </a:xfrm>
          <a:prstGeom prst="ellipse">
            <a:avLst/>
          </a:prstGeom>
          <a:ln>
            <a:noFill/>
          </a:ln>
          <a:effectLst>
            <a:reflection blurRad="6350" stA="50000" endA="300" endPos="90000" dir="5400000" sy="-100000" algn="bl" rotWithShape="0"/>
            <a:softEdge rad="112500"/>
          </a:effectLst>
        </p:spPr>
      </p:pic>
      <p:pic>
        <p:nvPicPr>
          <p:cNvPr id="5" name="Picture 2" descr="C:\SEMINARIO OCTUBRE EN ARMENIA\teacutecnicas-de-radiestesia-curso-a-distancia_766493e_3.jpg"/>
          <p:cNvPicPr>
            <a:picLocks noChangeAspect="1" noChangeArrowheads="1"/>
          </p:cNvPicPr>
          <p:nvPr/>
        </p:nvPicPr>
        <p:blipFill>
          <a:blip r:embed="rId4" cstate="print"/>
          <a:srcRect/>
          <a:stretch>
            <a:fillRect/>
          </a:stretch>
        </p:blipFill>
        <p:spPr bwMode="auto">
          <a:xfrm>
            <a:off x="0" y="4941168"/>
            <a:ext cx="9144000" cy="2013466"/>
          </a:xfrm>
          <a:prstGeom prst="rect">
            <a:avLst/>
          </a:prstGeom>
          <a:ln>
            <a:noFill/>
          </a:ln>
          <a:effectLst>
            <a:softEdge rad="112500"/>
          </a:effectLst>
        </p:spPr>
      </p:pic>
    </p:spTree>
    <p:extLst>
      <p:ext uri="{BB962C8B-B14F-4D97-AF65-F5344CB8AC3E}">
        <p14:creationId xmlns:p14="http://schemas.microsoft.com/office/powerpoint/2010/main" val="215295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LIBROS SCRIB\PROYECTO PODER DEL CRISTAL\Foucault_pendulum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6408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260648"/>
            <a:ext cx="9144000" cy="2308324"/>
          </a:xfrm>
          <a:prstGeom prst="rect">
            <a:avLst/>
          </a:prstGeom>
          <a:noFill/>
          <a:ln w="9525">
            <a:noFill/>
            <a:miter lim="800000"/>
            <a:headEnd/>
            <a:tailEnd/>
          </a:ln>
          <a:effectLst/>
        </p:spPr>
        <p:txBody>
          <a:bodyPr wrap="square" anchor="ctr">
            <a:spAutoFit/>
          </a:bodyPr>
          <a:lstStyle/>
          <a:p>
            <a:pPr algn="ctr"/>
            <a:r>
              <a:rPr lang="es-ES" sz="36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PRÁCTICA</a:t>
            </a:r>
          </a:p>
          <a:p>
            <a:pPr algn="ctr"/>
            <a:r>
              <a:rPr lang="es-ES" sz="36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latin typeface="Comic Sans MS" pitchFamily="66" charset="0"/>
              </a:rPr>
              <a:t>Entreténgase y practique unos minutos todos los días. Es como tocar un instrumento musical. </a:t>
            </a:r>
          </a:p>
        </p:txBody>
      </p:sp>
      <p:sp>
        <p:nvSpPr>
          <p:cNvPr id="4" name="Rectangle 7"/>
          <p:cNvSpPr>
            <a:spLocks noChangeArrowheads="1"/>
          </p:cNvSpPr>
          <p:nvPr/>
        </p:nvSpPr>
        <p:spPr bwMode="auto">
          <a:xfrm>
            <a:off x="0" y="2996952"/>
            <a:ext cx="9144000" cy="1754326"/>
          </a:xfrm>
          <a:prstGeom prst="rect">
            <a:avLst/>
          </a:prstGeom>
          <a:noFill/>
          <a:ln w="9525">
            <a:noFill/>
            <a:miter lim="800000"/>
            <a:headEnd/>
            <a:tailEnd/>
          </a:ln>
          <a:effectLst/>
        </p:spPr>
        <p:txBody>
          <a:bodyPr wrap="square">
            <a:spAutoFit/>
          </a:bodyPr>
          <a:lstStyle/>
          <a:p>
            <a:pPr algn="ctr"/>
            <a:r>
              <a:rPr lang="es-ES" sz="36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rPr>
              <a:t>Si sigue con cuidado las instrucciones y practica un poco cada día, su destreza y seguridad pueden mejorarse y llegar a ser muy buenas. </a:t>
            </a:r>
          </a:p>
        </p:txBody>
      </p:sp>
      <p:sp>
        <p:nvSpPr>
          <p:cNvPr id="5" name="Rectangle 8"/>
          <p:cNvSpPr>
            <a:spLocks noChangeArrowheads="1"/>
          </p:cNvSpPr>
          <p:nvPr/>
        </p:nvSpPr>
        <p:spPr bwMode="auto">
          <a:xfrm>
            <a:off x="0" y="5085184"/>
            <a:ext cx="9144000" cy="1754326"/>
          </a:xfrm>
          <a:prstGeom prst="rect">
            <a:avLst/>
          </a:prstGeom>
          <a:noFill/>
          <a:ln w="9525">
            <a:noFill/>
            <a:miter lim="800000"/>
            <a:headEnd/>
            <a:tailEnd/>
          </a:ln>
          <a:effectLst/>
        </p:spPr>
        <p:txBody>
          <a:bodyPr wrap="square">
            <a:spAutoFit/>
          </a:bodyPr>
          <a:lstStyle/>
          <a:p>
            <a:pPr algn="ctr"/>
            <a:r>
              <a:rPr lang="es-ES" sz="3600" dirty="0">
                <a:ln w="18415" cmpd="sng">
                  <a:solidFill>
                    <a:srgbClr val="FFFFFF"/>
                  </a:solidFill>
                  <a:prstDash val="solid"/>
                </a:ln>
                <a:solidFill>
                  <a:srgbClr val="FFFFFF"/>
                </a:solidFill>
                <a:effectLst>
                  <a:glow rad="101600">
                    <a:schemeClr val="tx1">
                      <a:alpha val="60000"/>
                    </a:schemeClr>
                  </a:glow>
                  <a:outerShdw blurRad="63500" dir="3600000" algn="tl" rotWithShape="0">
                    <a:srgbClr val="000000">
                      <a:alpha val="70000"/>
                    </a:srgbClr>
                  </a:outerShdw>
                </a:effectLst>
              </a:rPr>
              <a:t>No se descorazone si no le sale bien todo el tiempo. Hasta los mejores sanadores tienen interferencias o simplemente un mal día.</a:t>
            </a:r>
          </a:p>
        </p:txBody>
      </p:sp>
      <p:pic>
        <p:nvPicPr>
          <p:cNvPr id="6" name="Picture 11" descr="astm0041"/>
          <p:cNvPicPr>
            <a:picLocks noChangeAspect="1" noChangeArrowheads="1" noCrop="1"/>
          </p:cNvPicPr>
          <p:nvPr/>
        </p:nvPicPr>
        <p:blipFill>
          <a:blip r:embed="rId3" cstate="print"/>
          <a:srcRect/>
          <a:stretch>
            <a:fillRect/>
          </a:stretch>
        </p:blipFill>
        <p:spPr bwMode="auto">
          <a:xfrm>
            <a:off x="103234" y="836712"/>
            <a:ext cx="8573222" cy="4900588"/>
          </a:xfrm>
          <a:prstGeom prst="rect">
            <a:avLst/>
          </a:prstGeom>
          <a:noFill/>
        </p:spPr>
      </p:pic>
    </p:spTree>
    <p:extLst>
      <p:ext uri="{BB962C8B-B14F-4D97-AF65-F5344CB8AC3E}">
        <p14:creationId xmlns:p14="http://schemas.microsoft.com/office/powerpoint/2010/main" val="13501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to="" calcmode="lin" valueType="num">
                                      <p:cBhvr>
                                        <p:cTn id="7" dur="1" fill="hold"/>
                                        <p:tgtEl>
                                          <p:spTgt spid="3"/>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LIBROS SCRIB\APROGRAMA PSIONICO 2014\REUNION 2014 ARMENIA\BRikZf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09102"/>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3"/>
          <p:cNvSpPr txBox="1">
            <a:spLocks noChangeArrowheads="1"/>
          </p:cNvSpPr>
          <p:nvPr/>
        </p:nvSpPr>
        <p:spPr bwMode="auto">
          <a:xfrm>
            <a:off x="-2" y="1052736"/>
            <a:ext cx="9143999" cy="4154984"/>
          </a:xfrm>
          <a:prstGeom prst="rect">
            <a:avLst/>
          </a:prstGeom>
          <a:noFill/>
          <a:ln w="9525">
            <a:noFill/>
            <a:miter lim="800000"/>
            <a:headEnd/>
            <a:tailEnd/>
          </a:ln>
          <a:effectLst>
            <a:outerShdw dist="35921" dir="2700000" algn="ctr" rotWithShape="0">
              <a:schemeClr val="bg2"/>
            </a:outerShdw>
          </a:effectLst>
        </p:spPr>
        <p:txBody>
          <a:bodyPr wrap="square">
            <a:spAutoFit/>
          </a:bodyPr>
          <a:lstStyle/>
          <a:p>
            <a:pPr algn="ctr">
              <a:spcBef>
                <a:spcPct val="50000"/>
              </a:spcBef>
            </a:pPr>
            <a:r>
              <a:rPr lang="es-ES" sz="66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ARMONIZANDOTE CON EL TODO. SIENTES EL PULSO DE LA VIDA.</a:t>
            </a:r>
          </a:p>
        </p:txBody>
      </p:sp>
    </p:spTree>
    <p:extLst>
      <p:ext uri="{BB962C8B-B14F-4D97-AF65-F5344CB8AC3E}">
        <p14:creationId xmlns:p14="http://schemas.microsoft.com/office/powerpoint/2010/main" val="322102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LIBROS SCRIB\APROGRAMA PSIONICO 2014\REUNION 2014 ARMENIA\Animacion_EMC.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6256"/>
          </a:xfrm>
          <a:prstGeom prst="rect">
            <a:avLst/>
          </a:prstGeom>
          <a:noFill/>
          <a:extLst>
            <a:ext uri="{909E8E84-426E-40DD-AFC4-6F175D3DCCD1}">
              <a14:hiddenFill xmlns:a14="http://schemas.microsoft.com/office/drawing/2010/main">
                <a:solidFill>
                  <a:srgbClr val="FFFFFF"/>
                </a:solidFill>
              </a14:hiddenFill>
            </a:ext>
          </a:extLst>
        </p:spPr>
      </p:pic>
      <p:sp>
        <p:nvSpPr>
          <p:cNvPr id="3" name="WordArt 2"/>
          <p:cNvSpPr>
            <a:spLocks noChangeArrowheads="1" noChangeShapeType="1" noTextEdit="1"/>
          </p:cNvSpPr>
          <p:nvPr/>
        </p:nvSpPr>
        <p:spPr bwMode="auto">
          <a:xfrm>
            <a:off x="304800" y="304800"/>
            <a:ext cx="8534400" cy="762000"/>
          </a:xfrm>
          <a:prstGeom prst="rect">
            <a:avLst/>
          </a:prstGeom>
        </p:spPr>
        <p:txBody>
          <a:bodyPr wrap="none" fromWordArt="1">
            <a:prstTxWarp prst="textCurveUp">
              <a:avLst>
                <a:gd name="adj" fmla="val 45977"/>
              </a:avLst>
            </a:prstTxWarp>
          </a:bodyPr>
          <a:lstStyle/>
          <a:p>
            <a:pPr algn="ctr"/>
            <a:r>
              <a:rPr lang="es-ES" sz="3600"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EXAMEN </a:t>
            </a:r>
            <a:r>
              <a:rPr lang="es-ES" sz="3600" kern="10" dirty="0" smtClean="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ENERGETICO</a:t>
            </a:r>
            <a:endParaRPr lang="es-ES" sz="3600"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endParaRPr>
          </a:p>
        </p:txBody>
      </p:sp>
      <p:sp>
        <p:nvSpPr>
          <p:cNvPr id="4" name="Text Box 3"/>
          <p:cNvSpPr txBox="1">
            <a:spLocks noChangeArrowheads="1"/>
          </p:cNvSpPr>
          <p:nvPr/>
        </p:nvSpPr>
        <p:spPr bwMode="auto">
          <a:xfrm>
            <a:off x="-6355" y="2276872"/>
            <a:ext cx="9144000" cy="3754874"/>
          </a:xfrm>
          <a:prstGeom prst="rect">
            <a:avLst/>
          </a:prstGeom>
          <a:noFill/>
          <a:ln w="9525">
            <a:noFill/>
            <a:miter lim="800000"/>
            <a:headEnd/>
            <a:tailEnd/>
          </a:ln>
          <a:effectLst/>
        </p:spPr>
        <p:txBody>
          <a:bodyPr wrap="square">
            <a:spAutoFit/>
          </a:bodyPr>
          <a:lstStyle/>
          <a:p>
            <a:pPr algn="ctr">
              <a:spcBef>
                <a:spcPct val="50000"/>
              </a:spcBef>
            </a:pPr>
            <a:r>
              <a:rPr lang="es-ES"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EL EXAMEN </a:t>
            </a:r>
            <a:r>
              <a:rPr lang="es-ES" sz="2800" dirty="0" smtClean="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ENERGETICO</a:t>
            </a:r>
            <a:endParaRPr lang="es-ES"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endParaRPr>
          </a:p>
          <a:p>
            <a:pPr algn="ctr">
              <a:spcBef>
                <a:spcPct val="50000"/>
              </a:spcBef>
            </a:pPr>
            <a:r>
              <a:rPr lang="es-ES"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ES UN MEDIO DE COMUNICACIÓN, FUNDAMENTALMENTE UN INSTRUMENTO DE MEDIDAS, UNA FORMA DE APROXIMARSE AL CONOCIMIENTO PRECISO DE LA REALIDAD DE LA SITUACION, LO QUE DETERMINARA EL ESCOGER QUE MEDIDAS O ARMONIZACIONES SON LAS MAS ADECUADAS EN CADA CASO</a:t>
            </a:r>
          </a:p>
        </p:txBody>
      </p:sp>
    </p:spTree>
    <p:extLst>
      <p:ext uri="{BB962C8B-B14F-4D97-AF65-F5344CB8AC3E}">
        <p14:creationId xmlns:p14="http://schemas.microsoft.com/office/powerpoint/2010/main" val="384180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ALIBROS SCRIB\PROYECTO PODER DEL CRISTAL\ser-en-esf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 y="-99392"/>
            <a:ext cx="9144420" cy="6957392"/>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5"/>
          <p:cNvSpPr txBox="1">
            <a:spLocks noChangeArrowheads="1"/>
          </p:cNvSpPr>
          <p:nvPr/>
        </p:nvSpPr>
        <p:spPr bwMode="auto">
          <a:xfrm>
            <a:off x="153649" y="476672"/>
            <a:ext cx="8856984" cy="1384995"/>
          </a:xfrm>
          <a:prstGeom prst="rect">
            <a:avLst/>
          </a:prstGeom>
          <a:noFill/>
          <a:ln w="9525">
            <a:noFill/>
            <a:miter lim="800000"/>
            <a:headEnd/>
            <a:tailEnd/>
          </a:ln>
          <a:effectLst/>
        </p:spPr>
        <p:txBody>
          <a:bodyPr wrap="square">
            <a:spAutoFit/>
          </a:bodyPr>
          <a:lstStyle/>
          <a:p>
            <a:pPr algn="ctr">
              <a:spcBef>
                <a:spcPct val="50000"/>
              </a:spcBef>
            </a:pPr>
            <a:r>
              <a:rPr lang="es-ES_tradnl"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EN MANOS BIEN ADIESTRADAS EL TEST </a:t>
            </a:r>
            <a:r>
              <a:rPr lang="es-ES_tradnl" sz="2800" dirty="0" smtClean="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ENERGETICO</a:t>
            </a:r>
            <a:r>
              <a:rPr lang="es-ES_tradnl"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 LEE CON EXACTITUD LAS ESTRUCTURAS DE ENERGIA.</a:t>
            </a:r>
            <a:endParaRPr lang="es-ES"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endParaRPr>
          </a:p>
        </p:txBody>
      </p:sp>
      <p:sp>
        <p:nvSpPr>
          <p:cNvPr id="4" name="Text Box 6"/>
          <p:cNvSpPr txBox="1">
            <a:spLocks noChangeArrowheads="1"/>
          </p:cNvSpPr>
          <p:nvPr/>
        </p:nvSpPr>
        <p:spPr bwMode="auto">
          <a:xfrm>
            <a:off x="143298" y="3501008"/>
            <a:ext cx="8856983" cy="3108543"/>
          </a:xfrm>
          <a:prstGeom prst="rect">
            <a:avLst/>
          </a:prstGeom>
          <a:noFill/>
          <a:ln w="9525">
            <a:noFill/>
            <a:miter lim="800000"/>
            <a:headEnd/>
            <a:tailEnd/>
          </a:ln>
          <a:effectLst/>
        </p:spPr>
        <p:txBody>
          <a:bodyPr wrap="square">
            <a:spAutoFit/>
          </a:bodyPr>
          <a:lstStyle/>
          <a:p>
            <a:pPr algn="ctr">
              <a:spcBef>
                <a:spcPct val="50000"/>
              </a:spcBef>
            </a:pPr>
            <a:r>
              <a:rPr lang="es-ES_tradnl"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EL TEST ENERGETICO ES PARA COMUNICARSE CON LOS NIVELES MAS PROFUNDOS Y OCULTOS DE NUESTRO SER, LA PARTE DE NOSOTROS MISMOS QUE ESTA VELADA POR EL MIEDO, LA IGNORANCIA Y LAS FALSAS OPINIONES SOBRE NOSOTROS MISMOS Y EL UNIVERSO EN QUE VIVIMOS.</a:t>
            </a:r>
            <a:endParaRPr lang="es-ES"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endParaRPr>
          </a:p>
        </p:txBody>
      </p:sp>
    </p:spTree>
    <p:extLst>
      <p:ext uri="{BB962C8B-B14F-4D97-AF65-F5344CB8AC3E}">
        <p14:creationId xmlns:p14="http://schemas.microsoft.com/office/powerpoint/2010/main" val="379128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ALIBROS SCRIB\PROYECTO PODER DEL CRISTAL\tioro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103"/>
            <a:ext cx="9144000" cy="6876256"/>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5"/>
          <p:cNvSpPr txBox="1">
            <a:spLocks noChangeArrowheads="1"/>
          </p:cNvSpPr>
          <p:nvPr/>
        </p:nvSpPr>
        <p:spPr bwMode="auto">
          <a:xfrm>
            <a:off x="179512" y="1484784"/>
            <a:ext cx="8712968" cy="3970318"/>
          </a:xfrm>
          <a:prstGeom prst="rect">
            <a:avLst/>
          </a:prstGeom>
          <a:noFill/>
          <a:ln w="9525">
            <a:noFill/>
            <a:miter lim="800000"/>
            <a:headEnd/>
            <a:tailEnd/>
          </a:ln>
          <a:effectLst/>
        </p:spPr>
        <p:txBody>
          <a:bodyPr wrap="square">
            <a:spAutoFit/>
          </a:bodyPr>
          <a:lstStyle/>
          <a:p>
            <a:pPr algn="ctr">
              <a:spcBef>
                <a:spcPct val="50000"/>
              </a:spcBef>
            </a:pPr>
            <a:r>
              <a:rPr lang="es-ES_tradnl"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SEGÚN UN ANTIGUO PROVERBIO HINDU:</a:t>
            </a:r>
          </a:p>
          <a:p>
            <a:pPr algn="ctr">
              <a:spcBef>
                <a:spcPct val="50000"/>
              </a:spcBef>
            </a:pPr>
            <a:r>
              <a:rPr lang="es-ES_tradnl"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“DONDE SE ENCUENTRAN EL MEDIDOR, LO MEDIDO Y LA MEDICION, ALLI ESTOY YO.”</a:t>
            </a:r>
          </a:p>
          <a:p>
            <a:pPr algn="ctr">
              <a:spcBef>
                <a:spcPct val="50000"/>
              </a:spcBef>
            </a:pPr>
            <a:r>
              <a:rPr lang="es-ES_tradnl"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EN POCAS PALABRAS, CUANDO USTED MIDE LA VIDA CONSCIENTEMENTE, ESTA MAS CENTRADO. Y CUANDO ESTA CENTRADO SIENTE LA FUERZA DE ALTA FRECUENCIA DE SU SER.</a:t>
            </a:r>
            <a:endParaRPr lang="es-ES"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endParaRPr>
          </a:p>
        </p:txBody>
      </p:sp>
    </p:spTree>
    <p:extLst>
      <p:ext uri="{BB962C8B-B14F-4D97-AF65-F5344CB8AC3E}">
        <p14:creationId xmlns:p14="http://schemas.microsoft.com/office/powerpoint/2010/main" val="117193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ALIBROS SCRIB\PROYECTO PODER DEL CRISTAL\phi-ds-torus-cross-section-cosmometry-n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9911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5"/>
          <p:cNvSpPr txBox="1">
            <a:spLocks noChangeArrowheads="1"/>
          </p:cNvSpPr>
          <p:nvPr/>
        </p:nvSpPr>
        <p:spPr bwMode="auto">
          <a:xfrm>
            <a:off x="107504" y="188913"/>
            <a:ext cx="9036496" cy="2677656"/>
          </a:xfrm>
          <a:prstGeom prst="rect">
            <a:avLst/>
          </a:prstGeom>
          <a:noFill/>
          <a:ln w="9525">
            <a:noFill/>
            <a:miter lim="800000"/>
            <a:headEnd/>
            <a:tailEnd/>
          </a:ln>
          <a:effectLst/>
        </p:spPr>
        <p:txBody>
          <a:bodyPr wrap="square">
            <a:spAutoFit/>
          </a:bodyPr>
          <a:lstStyle/>
          <a:p>
            <a:pPr algn="ctr">
              <a:spcBef>
                <a:spcPct val="50000"/>
              </a:spcBef>
            </a:pPr>
            <a:r>
              <a:rPr lang="es-ES_tradnl"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EL TERMINO “KINESIOLOGIA” SIGNIFICA EL ESTUDIO DEL MOVIMIENTO. LA KINESIOLOGIA TRADICIONAL ESTUDIA EL MOVIMIENTO DE LOS MUSCULOS Y LA RESISTENCIA MUSCULAR EN RELACION CON LA DINAMICA INTERNA DEL CUERPO.</a:t>
            </a:r>
            <a:endParaRPr lang="es-ES"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endParaRPr>
          </a:p>
        </p:txBody>
      </p:sp>
      <p:sp>
        <p:nvSpPr>
          <p:cNvPr id="4" name="Text Box 6"/>
          <p:cNvSpPr txBox="1">
            <a:spLocks noChangeArrowheads="1"/>
          </p:cNvSpPr>
          <p:nvPr/>
        </p:nvSpPr>
        <p:spPr bwMode="auto">
          <a:xfrm>
            <a:off x="122325" y="3068960"/>
            <a:ext cx="9036496" cy="1384995"/>
          </a:xfrm>
          <a:prstGeom prst="rect">
            <a:avLst/>
          </a:prstGeom>
          <a:noFill/>
          <a:ln w="9525">
            <a:noFill/>
            <a:miter lim="800000"/>
            <a:headEnd/>
            <a:tailEnd/>
          </a:ln>
          <a:effectLst/>
        </p:spPr>
        <p:txBody>
          <a:bodyPr wrap="square">
            <a:spAutoFit/>
          </a:bodyPr>
          <a:lstStyle/>
          <a:p>
            <a:pPr algn="ctr">
              <a:spcBef>
                <a:spcPct val="50000"/>
              </a:spcBef>
            </a:pPr>
            <a:r>
              <a:rPr lang="es-ES_tradnl"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EL TEST </a:t>
            </a:r>
            <a:r>
              <a:rPr lang="es-ES_tradnl" sz="2800" dirty="0" smtClean="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ENERGETICO </a:t>
            </a:r>
            <a:r>
              <a:rPr lang="es-ES_tradnl"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ES UNA PRUEBA DE RESISTENCIA MUSCULAR QUE PERMITE INTERPRETAR LA RESPUESTA DEL CUERPO.</a:t>
            </a:r>
            <a:endParaRPr lang="es-ES"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endParaRPr>
          </a:p>
        </p:txBody>
      </p:sp>
      <p:sp>
        <p:nvSpPr>
          <p:cNvPr id="5" name="Text Box 7"/>
          <p:cNvSpPr txBox="1">
            <a:spLocks noChangeArrowheads="1"/>
          </p:cNvSpPr>
          <p:nvPr/>
        </p:nvSpPr>
        <p:spPr bwMode="auto">
          <a:xfrm>
            <a:off x="15168" y="4797152"/>
            <a:ext cx="9250810" cy="1815882"/>
          </a:xfrm>
          <a:prstGeom prst="rect">
            <a:avLst/>
          </a:prstGeom>
          <a:noFill/>
          <a:ln w="9525">
            <a:noFill/>
            <a:miter lim="800000"/>
            <a:headEnd/>
            <a:tailEnd/>
          </a:ln>
          <a:effectLst/>
        </p:spPr>
        <p:txBody>
          <a:bodyPr wrap="square">
            <a:spAutoFit/>
          </a:bodyPr>
          <a:lstStyle/>
          <a:p>
            <a:pPr algn="ctr">
              <a:spcBef>
                <a:spcPct val="50000"/>
              </a:spcBef>
            </a:pPr>
            <a:r>
              <a:rPr lang="es-ES_tradnl"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POR ELLO, PUEDE DECIRSE QUE CON EL </a:t>
            </a:r>
            <a:r>
              <a:rPr lang="es-ES_tradnl" sz="2800" dirty="0" smtClean="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TE </a:t>
            </a:r>
            <a:r>
              <a:rPr lang="es-ES_tradnl"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SE PRACTICA UNA TERAPIA VERDADERAMENTE DEMOCRATICA, PORQUE YA NO ES EL/LA PRACTICANTE, EN UNA POSICION DOMINANTE,</a:t>
            </a:r>
            <a:endParaRPr lang="es-ES" sz="28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endParaRPr>
          </a:p>
        </p:txBody>
      </p:sp>
    </p:spTree>
    <p:extLst>
      <p:ext uri="{BB962C8B-B14F-4D97-AF65-F5344CB8AC3E}">
        <p14:creationId xmlns:p14="http://schemas.microsoft.com/office/powerpoint/2010/main" val="406188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ALIBROS SCRIB\PROYECTO PODER DEL CRISTAL\849bb-dimensionessertraslac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921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5"/>
          <p:cNvSpPr txBox="1">
            <a:spLocks noChangeArrowheads="1"/>
          </p:cNvSpPr>
          <p:nvPr/>
        </p:nvSpPr>
        <p:spPr bwMode="auto">
          <a:xfrm>
            <a:off x="107504" y="239075"/>
            <a:ext cx="8856984" cy="3046988"/>
          </a:xfrm>
          <a:prstGeom prst="rect">
            <a:avLst/>
          </a:prstGeom>
          <a:noFill/>
          <a:ln w="9525">
            <a:noFill/>
            <a:miter lim="800000"/>
            <a:headEnd/>
            <a:tailEnd/>
          </a:ln>
          <a:effectLst/>
        </p:spPr>
        <p:txBody>
          <a:bodyPr wrap="square">
            <a:spAutoFit/>
          </a:bodyPr>
          <a:lstStyle/>
          <a:p>
            <a:pPr algn="ctr">
              <a:spcBef>
                <a:spcPct val="50000"/>
              </a:spcBef>
            </a:pPr>
            <a:r>
              <a:rPr lang="es-ES_tradnl" sz="32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QUIEN DECIDE LO QUE HAY QUE HACER, SINO QUE ES MAS BIEN LA INTELIGENCIA INNATA DEL CUERPO MISMO, GRACIAS A UN SISTEMA DE PREGUNTAS Y RESPUESTAS, LA QUE DICTA LA PROGRESION A SEGUIR.</a:t>
            </a:r>
            <a:endParaRPr lang="es-ES" sz="32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endParaRPr>
          </a:p>
        </p:txBody>
      </p:sp>
      <p:sp>
        <p:nvSpPr>
          <p:cNvPr id="4" name="Text Box 6"/>
          <p:cNvSpPr txBox="1">
            <a:spLocks noChangeArrowheads="1"/>
          </p:cNvSpPr>
          <p:nvPr/>
        </p:nvSpPr>
        <p:spPr bwMode="auto">
          <a:xfrm>
            <a:off x="53752" y="3512235"/>
            <a:ext cx="8964488" cy="2062103"/>
          </a:xfrm>
          <a:prstGeom prst="rect">
            <a:avLst/>
          </a:prstGeom>
          <a:noFill/>
          <a:ln w="9525">
            <a:noFill/>
            <a:miter lim="800000"/>
            <a:headEnd/>
            <a:tailEnd/>
          </a:ln>
          <a:effectLst/>
        </p:spPr>
        <p:txBody>
          <a:bodyPr wrap="square">
            <a:spAutoFit/>
          </a:bodyPr>
          <a:lstStyle/>
          <a:p>
            <a:pPr algn="ctr">
              <a:spcBef>
                <a:spcPct val="50000"/>
              </a:spcBef>
            </a:pPr>
            <a:r>
              <a:rPr lang="es-ES_tradnl" sz="32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EN EL </a:t>
            </a:r>
            <a:r>
              <a:rPr lang="es-ES_tradnl" sz="3200" dirty="0" smtClean="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TE </a:t>
            </a:r>
            <a:r>
              <a:rPr lang="es-ES_tradnl" sz="32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EL OBJETO NO ES MEDIR LA FUERZA, SINO OBSERVAR LOS CAMBIOS QUE SE PRODUCEN EN LA RESISTENCIA DE LOS MUSCULOS. </a:t>
            </a:r>
            <a:endParaRPr lang="es-ES" sz="32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endParaRPr>
          </a:p>
        </p:txBody>
      </p:sp>
      <p:sp>
        <p:nvSpPr>
          <p:cNvPr id="5" name="Text Box 7"/>
          <p:cNvSpPr txBox="1">
            <a:spLocks noChangeArrowheads="1"/>
          </p:cNvSpPr>
          <p:nvPr/>
        </p:nvSpPr>
        <p:spPr bwMode="auto">
          <a:xfrm>
            <a:off x="53752" y="5589240"/>
            <a:ext cx="8964488" cy="1077218"/>
          </a:xfrm>
          <a:prstGeom prst="rect">
            <a:avLst/>
          </a:prstGeom>
          <a:noFill/>
          <a:ln w="9525">
            <a:noFill/>
            <a:miter lim="800000"/>
            <a:headEnd/>
            <a:tailEnd/>
          </a:ln>
          <a:effectLst/>
        </p:spPr>
        <p:txBody>
          <a:bodyPr wrap="square">
            <a:spAutoFit/>
          </a:bodyPr>
          <a:lstStyle/>
          <a:p>
            <a:pPr algn="ctr">
              <a:spcBef>
                <a:spcPct val="50000"/>
              </a:spcBef>
            </a:pPr>
            <a:r>
              <a:rPr lang="es-ES_tradnl" sz="32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rPr>
              <a:t>CUALQUIER METODO ELEGIDO EL PRINCIPIO BASICO ES EL MISMO.</a:t>
            </a:r>
            <a:endParaRPr lang="es-ES" sz="3200" dirty="0">
              <a:ln w="18415" cmpd="sng">
                <a:solidFill>
                  <a:srgbClr val="FFFFFF"/>
                </a:solidFill>
                <a:prstDash val="solid"/>
              </a:ln>
              <a:solidFill>
                <a:srgbClr val="FFFFFF"/>
              </a:solidFill>
              <a:effectLst>
                <a:glow rad="63500">
                  <a:schemeClr val="accent2">
                    <a:satMod val="175000"/>
                    <a:alpha val="40000"/>
                  </a:schemeClr>
                </a:glow>
                <a:outerShdw blurRad="63500" dir="3600000" algn="tl" rotWithShape="0">
                  <a:srgbClr val="000000">
                    <a:alpha val="70000"/>
                  </a:srgbClr>
                </a:outerShdw>
              </a:effectLst>
              <a:latin typeface="Comic Sans MS" pitchFamily="66" charset="0"/>
            </a:endParaRPr>
          </a:p>
        </p:txBody>
      </p:sp>
    </p:spTree>
    <p:extLst>
      <p:ext uri="{BB962C8B-B14F-4D97-AF65-F5344CB8AC3E}">
        <p14:creationId xmlns:p14="http://schemas.microsoft.com/office/powerpoint/2010/main" val="401637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ALIBROS SCRIB\PROYECTO PODER DEL CRISTAL\cliffordTorusUnfold_animTin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83558"/>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5"/>
          <p:cNvSpPr txBox="1">
            <a:spLocks noChangeArrowheads="1"/>
          </p:cNvSpPr>
          <p:nvPr/>
        </p:nvSpPr>
        <p:spPr bwMode="auto">
          <a:xfrm>
            <a:off x="0" y="642918"/>
            <a:ext cx="8892480" cy="2308324"/>
          </a:xfrm>
          <a:prstGeom prst="rect">
            <a:avLst/>
          </a:prstGeom>
          <a:noFill/>
          <a:ln w="9525">
            <a:noFill/>
            <a:miter lim="800000"/>
            <a:headEnd/>
            <a:tailEnd/>
          </a:ln>
          <a:effectLst/>
        </p:spPr>
        <p:txBody>
          <a:bodyPr wrap="square">
            <a:spAutoFit/>
          </a:bodyPr>
          <a:lstStyle/>
          <a:p>
            <a:pPr algn="ctr">
              <a:spcBef>
                <a:spcPct val="50000"/>
              </a:spcBef>
            </a:pPr>
            <a:r>
              <a:rPr lang="es-ES_tradnl" sz="3600" b="1" dirty="0">
                <a:solidFill>
                  <a:srgbClr val="000000"/>
                </a:solidFill>
                <a:effectLst>
                  <a:glow rad="63500">
                    <a:schemeClr val="accent4">
                      <a:satMod val="175000"/>
                      <a:alpha val="40000"/>
                    </a:schemeClr>
                  </a:glow>
                </a:effectLst>
                <a:latin typeface="Comic Sans MS" pitchFamily="66" charset="0"/>
              </a:rPr>
              <a:t>1º SE FORMULA UN APREGUNTA QUE REQUIERA UNA RESPUESTA DE “SI” O “NO” Y SE MIDE LA RESISTENCIA.</a:t>
            </a:r>
          </a:p>
        </p:txBody>
      </p:sp>
      <p:sp>
        <p:nvSpPr>
          <p:cNvPr id="4" name="Rectangle 6"/>
          <p:cNvSpPr>
            <a:spLocks noChangeArrowheads="1"/>
          </p:cNvSpPr>
          <p:nvPr/>
        </p:nvSpPr>
        <p:spPr bwMode="auto">
          <a:xfrm>
            <a:off x="107504" y="3571876"/>
            <a:ext cx="8784976" cy="3416320"/>
          </a:xfrm>
          <a:prstGeom prst="rect">
            <a:avLst/>
          </a:prstGeom>
          <a:noFill/>
          <a:ln w="9525">
            <a:noFill/>
            <a:miter lim="800000"/>
            <a:headEnd/>
            <a:tailEnd/>
          </a:ln>
          <a:effectLst/>
        </p:spPr>
        <p:txBody>
          <a:bodyPr wrap="square">
            <a:spAutoFit/>
          </a:bodyPr>
          <a:lstStyle/>
          <a:p>
            <a:pPr algn="ctr">
              <a:spcBef>
                <a:spcPct val="50000"/>
              </a:spcBef>
            </a:pPr>
            <a:r>
              <a:rPr lang="es-ES_tradnl" sz="3600" b="1" dirty="0">
                <a:solidFill>
                  <a:srgbClr val="000000"/>
                </a:solidFill>
                <a:effectLst>
                  <a:glow rad="63500">
                    <a:schemeClr val="accent4">
                      <a:satMod val="175000"/>
                      <a:alpha val="40000"/>
                    </a:schemeClr>
                  </a:glow>
                </a:effectLst>
                <a:latin typeface="Comic Sans MS" pitchFamily="66" charset="0"/>
              </a:rPr>
              <a:t>2º SI LA RESISTENCIA DISMINUYE ESTO SE INTERPRETA COMO UN “SI”. SI LA RESISTENCIA SE QUEDA IGUAL O AUMENTA SE INTERPRETA COMO UN “NO”.</a:t>
            </a:r>
            <a:endParaRPr lang="es-ES" sz="3600" b="1" dirty="0">
              <a:solidFill>
                <a:srgbClr val="000000"/>
              </a:solidFill>
              <a:effectLst>
                <a:glow rad="63500">
                  <a:schemeClr val="accent4">
                    <a:satMod val="175000"/>
                    <a:alpha val="40000"/>
                  </a:schemeClr>
                </a:glow>
              </a:effectLst>
              <a:latin typeface="Comic Sans MS" pitchFamily="66" charset="0"/>
            </a:endParaRPr>
          </a:p>
        </p:txBody>
      </p:sp>
    </p:spTree>
    <p:extLst>
      <p:ext uri="{BB962C8B-B14F-4D97-AF65-F5344CB8AC3E}">
        <p14:creationId xmlns:p14="http://schemas.microsoft.com/office/powerpoint/2010/main" val="381199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TotalTime>
  <Words>900</Words>
  <Application>Microsoft Office PowerPoint</Application>
  <PresentationFormat>Presentación en pantalla (4:3)</PresentationFormat>
  <Paragraphs>65</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Arial</vt:lpstr>
      <vt:lpstr>Arial Black</vt:lpstr>
      <vt:lpstr>Calibri</vt:lpstr>
      <vt:lpstr>Comic Sans MS</vt:lpstr>
      <vt:lpstr>Impact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Luffi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Luffi</dc:creator>
  <cp:lastModifiedBy>Master</cp:lastModifiedBy>
  <cp:revision>24</cp:revision>
  <dcterms:created xsi:type="dcterms:W3CDTF">2014-05-12T20:01:25Z</dcterms:created>
  <dcterms:modified xsi:type="dcterms:W3CDTF">2015-01-20T21:15:15Z</dcterms:modified>
</cp:coreProperties>
</file>